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d23db5179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d23db5179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2512e107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2512e107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2512e107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2512e107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257810c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257810c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257810cf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257810cf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257810cf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257810cf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257810cf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d257810cf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257810cf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257810cf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257810cf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d257810cf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9de9501b3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9de9501b3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d2878258a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d2878258a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9de9501b3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9de9501b3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9de9501b3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9de9501b3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257810cf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d257810cf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257810cf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257810cf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257810cfe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257810cfe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9de9501b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9de9501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9de9501b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9de9501b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9de9501b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d9de9501b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9de9501b3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9de9501b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9de9501b3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9de9501b3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2878258a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d2878258a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d9de9501b3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d9de9501b3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d9de9501b3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d9de9501b3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9de9501b3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9de9501b3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9de9501b3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9de9501b3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9de9501b3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d9de9501b3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9de9501b3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d9de9501b3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9de9501b3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9de9501b3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d2878258a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d2878258a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d2878258a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d2878258a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d2878258a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d2878258a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23db517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23db517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d23db5179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d23db5179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23db5179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d23db5179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gif"/><Relationship Id="rId4" Type="http://schemas.openxmlformats.org/officeDocument/2006/relationships/image" Target="../media/image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Code</a:t>
            </a:r>
            <a:endParaRPr/>
          </a:p>
        </p:txBody>
      </p:sp>
      <p:pic>
        <p:nvPicPr>
          <p:cNvPr id="104" name="Google Shape;104;p22"/>
          <p:cNvPicPr preferRelativeResize="0"/>
          <p:nvPr/>
        </p:nvPicPr>
        <p:blipFill>
          <a:blip r:embed="rId3">
            <a:alphaModFix/>
          </a:blip>
          <a:stretch>
            <a:fillRect/>
          </a:stretch>
        </p:blipFill>
        <p:spPr>
          <a:xfrm>
            <a:off x="1227500" y="1017725"/>
            <a:ext cx="2936295" cy="3820976"/>
          </a:xfrm>
          <a:prstGeom prst="rect">
            <a:avLst/>
          </a:prstGeom>
          <a:noFill/>
          <a:ln>
            <a:noFill/>
          </a:ln>
        </p:spPr>
      </p:pic>
      <p:pic>
        <p:nvPicPr>
          <p:cNvPr id="105" name="Google Shape;105;p22"/>
          <p:cNvPicPr preferRelativeResize="0"/>
          <p:nvPr/>
        </p:nvPicPr>
        <p:blipFill>
          <a:blip r:embed="rId4">
            <a:alphaModFix/>
          </a:blip>
          <a:stretch>
            <a:fillRect/>
          </a:stretch>
        </p:blipFill>
        <p:spPr>
          <a:xfrm>
            <a:off x="5131951" y="1017725"/>
            <a:ext cx="2936299"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Demo</a:t>
            </a:r>
            <a:endParaRPr/>
          </a:p>
        </p:txBody>
      </p:sp>
      <p:pic>
        <p:nvPicPr>
          <p:cNvPr id="111" name="Google Shape;111;p23"/>
          <p:cNvPicPr preferRelativeResize="0"/>
          <p:nvPr/>
        </p:nvPicPr>
        <p:blipFill>
          <a:blip r:embed="rId3">
            <a:alphaModFix/>
          </a:blip>
          <a:stretch>
            <a:fillRect/>
          </a:stretch>
        </p:blipFill>
        <p:spPr>
          <a:xfrm>
            <a:off x="1578775" y="1017725"/>
            <a:ext cx="2089550" cy="4125776"/>
          </a:xfrm>
          <a:prstGeom prst="rect">
            <a:avLst/>
          </a:prstGeom>
          <a:noFill/>
          <a:ln>
            <a:noFill/>
          </a:ln>
        </p:spPr>
      </p:pic>
      <p:pic>
        <p:nvPicPr>
          <p:cNvPr id="112" name="Google Shape;112;p23"/>
          <p:cNvPicPr preferRelativeResize="0"/>
          <p:nvPr/>
        </p:nvPicPr>
        <p:blipFill>
          <a:blip r:embed="rId4">
            <a:alphaModFix/>
          </a:blip>
          <a:stretch>
            <a:fillRect/>
          </a:stretch>
        </p:blipFill>
        <p:spPr>
          <a:xfrm>
            <a:off x="5664225" y="1017725"/>
            <a:ext cx="2089550" cy="4125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Results</a:t>
            </a:r>
            <a:endParaRPr/>
          </a:p>
        </p:txBody>
      </p:sp>
      <p:pic>
        <p:nvPicPr>
          <p:cNvPr id="118" name="Google Shape;118;p24"/>
          <p:cNvPicPr preferRelativeResize="0"/>
          <p:nvPr/>
        </p:nvPicPr>
        <p:blipFill>
          <a:blip r:embed="rId3">
            <a:alphaModFix/>
          </a:blip>
          <a:stretch>
            <a:fillRect/>
          </a:stretch>
        </p:blipFill>
        <p:spPr>
          <a:xfrm>
            <a:off x="906650" y="1443038"/>
            <a:ext cx="3162300" cy="2257425"/>
          </a:xfrm>
          <a:prstGeom prst="rect">
            <a:avLst/>
          </a:prstGeom>
          <a:noFill/>
          <a:ln>
            <a:noFill/>
          </a:ln>
        </p:spPr>
      </p:pic>
      <p:pic>
        <p:nvPicPr>
          <p:cNvPr id="119" name="Google Shape;119;p24"/>
          <p:cNvPicPr preferRelativeResize="0"/>
          <p:nvPr/>
        </p:nvPicPr>
        <p:blipFill>
          <a:blip r:embed="rId4">
            <a:alphaModFix/>
          </a:blip>
          <a:stretch>
            <a:fillRect/>
          </a:stretch>
        </p:blipFill>
        <p:spPr>
          <a:xfrm>
            <a:off x="4891775" y="1404800"/>
            <a:ext cx="3476625" cy="2333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4000"/>
              <a:buFont typeface="Arial"/>
              <a:buNone/>
            </a:pPr>
            <a:r>
              <a:rPr b="1" lang="en" sz="2500" u="sng">
                <a:solidFill>
                  <a:srgbClr val="202124"/>
                </a:solidFill>
                <a:highlight>
                  <a:srgbClr val="FFFFFF"/>
                </a:highlight>
              </a:rPr>
              <a:t>N-Step Lookahead</a:t>
            </a:r>
            <a:endParaRPr b="1" sz="2500" u="sng">
              <a:solidFill>
                <a:srgbClr val="202124"/>
              </a:solidFill>
              <a:highlight>
                <a:srgbClr val="FFFFFF"/>
              </a:highlight>
            </a:endParaRPr>
          </a:p>
          <a:p>
            <a:pPr indent="0" lvl="0" marL="0" rtl="0" algn="ctr">
              <a:spcBef>
                <a:spcPts val="0"/>
              </a:spcBef>
              <a:spcAft>
                <a:spcPts val="0"/>
              </a:spcAft>
              <a:buNone/>
            </a:pPr>
            <a:r>
              <a:t/>
            </a:r>
            <a:endParaRPr/>
          </a:p>
        </p:txBody>
      </p:sp>
      <p:sp>
        <p:nvSpPr>
          <p:cNvPr id="125" name="Google Shape;125;p25"/>
          <p:cNvSpPr txBox="1"/>
          <p:nvPr>
            <p:ph idx="1" type="body"/>
          </p:nvPr>
        </p:nvSpPr>
        <p:spPr>
          <a:xfrm>
            <a:off x="408475" y="1008125"/>
            <a:ext cx="4149600" cy="23166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 u="sng"/>
              <a:t>Introduction</a:t>
            </a:r>
            <a:endParaRPr b="1" u="sng"/>
          </a:p>
          <a:p>
            <a:pPr indent="0" lvl="0" marL="0" rtl="0" algn="just">
              <a:lnSpc>
                <a:spcPct val="115000"/>
              </a:lnSpc>
              <a:spcBef>
                <a:spcPts val="1200"/>
              </a:spcBef>
              <a:spcAft>
                <a:spcPts val="0"/>
              </a:spcAft>
              <a:buClr>
                <a:schemeClr val="dk1"/>
              </a:buClr>
              <a:buSzPts val="1100"/>
              <a:buFont typeface="Arial"/>
              <a:buNone/>
            </a:pPr>
            <a:r>
              <a:rPr lang="en" sz="1200"/>
              <a:t>In the previous slides, you learned how to build an agent with one-step lookahead. This agent performs reasonably well, but definitely still has room for improvement!</a:t>
            </a:r>
            <a:endParaRPr sz="1200"/>
          </a:p>
          <a:p>
            <a:pPr indent="0" lvl="0" marL="0" rtl="0" algn="just">
              <a:lnSpc>
                <a:spcPct val="115000"/>
              </a:lnSpc>
              <a:spcBef>
                <a:spcPts val="1200"/>
              </a:spcBef>
              <a:spcAft>
                <a:spcPts val="1200"/>
              </a:spcAft>
              <a:buNone/>
            </a:pPr>
            <a:r>
              <a:rPr lang="en" sz="1200"/>
              <a:t>For instance, consider the potential moves in the figure below. (Note that we have use zero-based numbering where the leftmost column corresponds to col=0 with last column being col = 6.)</a:t>
            </a:r>
            <a:endParaRPr/>
          </a:p>
        </p:txBody>
      </p:sp>
      <p:sp>
        <p:nvSpPr>
          <p:cNvPr id="126" name="Google Shape;126;p25"/>
          <p:cNvSpPr txBox="1"/>
          <p:nvPr>
            <p:ph idx="1" type="body"/>
          </p:nvPr>
        </p:nvSpPr>
        <p:spPr>
          <a:xfrm>
            <a:off x="408475" y="3362150"/>
            <a:ext cx="7263600" cy="158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200">
                <a:solidFill>
                  <a:schemeClr val="dk1"/>
                </a:solidFill>
              </a:rPr>
              <a:t>With one-step lookahead, the red player picks one of column 5 or 6, each with 50% probability as it has more reward associated. But column 5 is clearly a bad move, as it lets the opponent win the game in only one more turn. Unfortunately, the agent doesn't know this, because it can only look one move into the future.</a:t>
            </a:r>
            <a:endParaRPr sz="1200">
              <a:solidFill>
                <a:schemeClr val="dk1"/>
              </a:solidFill>
            </a:endParaRPr>
          </a:p>
          <a:p>
            <a:pPr indent="0" lvl="0" marL="0" rtl="0" algn="just">
              <a:spcBef>
                <a:spcPts val="1200"/>
              </a:spcBef>
              <a:spcAft>
                <a:spcPts val="1200"/>
              </a:spcAft>
              <a:buNone/>
            </a:pPr>
            <a:r>
              <a:rPr lang="en" sz="1200">
                <a:solidFill>
                  <a:schemeClr val="dk1"/>
                </a:solidFill>
              </a:rPr>
              <a:t>Hence, what we thought of next step was to overcome this issue and use the minimax algorithm to help the agent look farther into the future and make better-informed decisions.</a:t>
            </a:r>
            <a:endParaRPr/>
          </a:p>
        </p:txBody>
      </p:sp>
      <p:pic>
        <p:nvPicPr>
          <p:cNvPr id="127" name="Google Shape;127;p25"/>
          <p:cNvPicPr preferRelativeResize="0"/>
          <p:nvPr/>
        </p:nvPicPr>
        <p:blipFill>
          <a:blip r:embed="rId3">
            <a:alphaModFix/>
          </a:blip>
          <a:stretch>
            <a:fillRect/>
          </a:stretch>
        </p:blipFill>
        <p:spPr>
          <a:xfrm>
            <a:off x="4558075" y="970700"/>
            <a:ext cx="4433525" cy="239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3102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u="sng"/>
              <a:t>MiniMax Algorithm </a:t>
            </a:r>
            <a:endParaRPr/>
          </a:p>
        </p:txBody>
      </p:sp>
      <p:sp>
        <p:nvSpPr>
          <p:cNvPr id="133" name="Google Shape;133;p26"/>
          <p:cNvSpPr txBox="1"/>
          <p:nvPr>
            <p:ph idx="1" type="body"/>
          </p:nvPr>
        </p:nvSpPr>
        <p:spPr>
          <a:xfrm>
            <a:off x="311700" y="882975"/>
            <a:ext cx="8520600" cy="10653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1200"/>
              </a:spcAft>
              <a:buNone/>
            </a:pPr>
            <a:r>
              <a:rPr lang="en" sz="1200"/>
              <a:t>Assume we're working with a depth of 3. This way, when choosing on a move, the agent examines all conceivable game boards that could result from the agent's move, the opponent's move, and the agent's subsequent move. For simplicity, we assume that at each turn, both the agent and opponent have only two possible moves. Each of the blue rectangles in the figure below corresponds to a different game board.</a:t>
            </a:r>
            <a:endParaRPr/>
          </a:p>
        </p:txBody>
      </p:sp>
      <p:sp>
        <p:nvSpPr>
          <p:cNvPr id="134" name="Google Shape;134;p26"/>
          <p:cNvSpPr txBox="1"/>
          <p:nvPr>
            <p:ph idx="1" type="body"/>
          </p:nvPr>
        </p:nvSpPr>
        <p:spPr>
          <a:xfrm>
            <a:off x="268925" y="1948275"/>
            <a:ext cx="4801800" cy="2697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100">
                <a:solidFill>
                  <a:schemeClr val="dk1"/>
                </a:solidFill>
              </a:rPr>
              <a:t>But the agent no complete control over its score and is dependent on the opponent’s move to attain big scores and thus the opponent's selection can prove disastrous for the agent in some case for instance, If the agent picks the left branch, the opponent can force a score of -1.</a:t>
            </a:r>
            <a:endParaRPr sz="1100">
              <a:solidFill>
                <a:schemeClr val="dk1"/>
              </a:solidFill>
            </a:endParaRPr>
          </a:p>
          <a:p>
            <a:pPr indent="0" lvl="0" marL="0" rtl="0" algn="just">
              <a:spcBef>
                <a:spcPts val="1200"/>
              </a:spcBef>
              <a:spcAft>
                <a:spcPts val="0"/>
              </a:spcAft>
              <a:buNone/>
            </a:pPr>
            <a:r>
              <a:rPr lang="en" sz="1100">
                <a:solidFill>
                  <a:schemeClr val="dk1"/>
                </a:solidFill>
              </a:rPr>
              <a:t>You would see that the right branch is the better the agent, since it is the less risky option as it gives up the score (+40) that can be accessed on the left, but it also guarantees at least +10 points in the right.</a:t>
            </a:r>
            <a:endParaRPr sz="1100">
              <a:solidFill>
                <a:schemeClr val="dk1"/>
              </a:solidFill>
            </a:endParaRPr>
          </a:p>
          <a:p>
            <a:pPr indent="0" lvl="0" marL="0" rtl="0" algn="just">
              <a:spcBef>
                <a:spcPts val="1200"/>
              </a:spcBef>
              <a:spcAft>
                <a:spcPts val="1200"/>
              </a:spcAft>
              <a:buNone/>
            </a:pPr>
            <a:r>
              <a:rPr lang="en" sz="1100">
                <a:solidFill>
                  <a:srgbClr val="3C4043"/>
                </a:solidFill>
                <a:highlight>
                  <a:srgbClr val="FFFFFF"/>
                </a:highlight>
              </a:rPr>
              <a:t>This is the main idea behind the </a:t>
            </a:r>
            <a:r>
              <a:rPr b="1" lang="en" sz="1100">
                <a:solidFill>
                  <a:srgbClr val="3C4043"/>
                </a:solidFill>
                <a:highlight>
                  <a:srgbClr val="FFFFFF"/>
                </a:highlight>
              </a:rPr>
              <a:t>minimax algorithm</a:t>
            </a:r>
            <a:r>
              <a:rPr lang="en" sz="1100">
                <a:solidFill>
                  <a:srgbClr val="3C4043"/>
                </a:solidFill>
                <a:highlight>
                  <a:srgbClr val="FFFFFF"/>
                </a:highlight>
              </a:rPr>
              <a:t>: where the agent chooses moves to get a high score possible assuming the opponent will counteract to move the score to be as low as possible.</a:t>
            </a:r>
            <a:endParaRPr sz="1200"/>
          </a:p>
        </p:txBody>
      </p:sp>
      <p:pic>
        <p:nvPicPr>
          <p:cNvPr id="135" name="Google Shape;135;p26"/>
          <p:cNvPicPr preferRelativeResize="0"/>
          <p:nvPr/>
        </p:nvPicPr>
        <p:blipFill>
          <a:blip r:embed="rId3">
            <a:alphaModFix/>
          </a:blip>
          <a:stretch>
            <a:fillRect/>
          </a:stretch>
        </p:blipFill>
        <p:spPr>
          <a:xfrm>
            <a:off x="5177700" y="1737250"/>
            <a:ext cx="3603676" cy="1999000"/>
          </a:xfrm>
          <a:prstGeom prst="rect">
            <a:avLst/>
          </a:prstGeom>
          <a:noFill/>
          <a:ln>
            <a:noFill/>
          </a:ln>
        </p:spPr>
      </p:pic>
      <p:sp>
        <p:nvSpPr>
          <p:cNvPr id="136" name="Google Shape;136;p26"/>
          <p:cNvSpPr txBox="1"/>
          <p:nvPr>
            <p:ph idx="1" type="body"/>
          </p:nvPr>
        </p:nvSpPr>
        <p:spPr>
          <a:xfrm>
            <a:off x="5231150" y="3921675"/>
            <a:ext cx="3496800" cy="723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000">
                <a:solidFill>
                  <a:schemeClr val="dk1"/>
                </a:solidFill>
              </a:rPr>
              <a:t>Labeled scores from the heuristic mentioned In previous slides with agent’s goal being to end up with a score that's as high as possible.</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u="sng"/>
              <a:t>Agent’s Thinking process while selecting a move</a:t>
            </a:r>
            <a:endParaRPr b="1" u="sng"/>
          </a:p>
        </p:txBody>
      </p:sp>
      <p:pic>
        <p:nvPicPr>
          <p:cNvPr id="142" name="Google Shape;142;p27"/>
          <p:cNvPicPr preferRelativeResize="0"/>
          <p:nvPr/>
        </p:nvPicPr>
        <p:blipFill>
          <a:blip r:embed="rId3">
            <a:alphaModFix/>
          </a:blip>
          <a:stretch>
            <a:fillRect/>
          </a:stretch>
        </p:blipFill>
        <p:spPr>
          <a:xfrm>
            <a:off x="697200" y="1200150"/>
            <a:ext cx="7549500" cy="2568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156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500" u="sng"/>
              <a:t>Transition into Minimax Approach using Minimax Heuristics</a:t>
            </a:r>
            <a:endParaRPr b="1" u="sng"/>
          </a:p>
        </p:txBody>
      </p:sp>
      <p:sp>
        <p:nvSpPr>
          <p:cNvPr id="148" name="Google Shape;148;p28"/>
          <p:cNvSpPr txBox="1"/>
          <p:nvPr>
            <p:ph idx="1" type="body"/>
          </p:nvPr>
        </p:nvSpPr>
        <p:spPr>
          <a:xfrm>
            <a:off x="389250" y="729000"/>
            <a:ext cx="8520600" cy="1044000"/>
          </a:xfrm>
          <a:prstGeom prst="rect">
            <a:avLst/>
          </a:prstGeom>
        </p:spPr>
        <p:txBody>
          <a:bodyPr anchorCtr="0" anchor="t" bIns="91425" lIns="91425" spcFirstLastPara="1" rIns="91425" wrap="square" tIns="91425">
            <a:normAutofit lnSpcReduction="10000"/>
          </a:bodyPr>
          <a:lstStyle/>
          <a:p>
            <a:pPr indent="0" lvl="0" marL="114300" rtl="0" algn="l">
              <a:lnSpc>
                <a:spcPct val="115000"/>
              </a:lnSpc>
              <a:spcBef>
                <a:spcPts val="0"/>
              </a:spcBef>
              <a:spcAft>
                <a:spcPts val="0"/>
              </a:spcAft>
              <a:buClr>
                <a:schemeClr val="dk1"/>
              </a:buClr>
              <a:buSzPts val="1100"/>
              <a:buFont typeface="Arial"/>
              <a:buNone/>
            </a:pPr>
            <a:r>
              <a:rPr lang="en" sz="1200">
                <a:solidFill>
                  <a:srgbClr val="3C4043"/>
                </a:solidFill>
                <a:highlight>
                  <a:srgbClr val="FFFFFF"/>
                </a:highlight>
              </a:rPr>
              <a:t>We'll need to slightly modify the heuristic from the previous slides, since the opponent is now able to modify the game board results based upon its move.</a:t>
            </a:r>
            <a:endParaRPr sz="1200">
              <a:solidFill>
                <a:srgbClr val="3C4043"/>
              </a:solidFill>
              <a:highlight>
                <a:srgbClr val="FFFFFF"/>
              </a:highlight>
            </a:endParaRPr>
          </a:p>
          <a:p>
            <a:pPr indent="0" lvl="0" marL="114300" rtl="0" algn="l">
              <a:lnSpc>
                <a:spcPct val="115000"/>
              </a:lnSpc>
              <a:spcBef>
                <a:spcPts val="0"/>
              </a:spcBef>
              <a:spcAft>
                <a:spcPts val="0"/>
              </a:spcAft>
              <a:buNone/>
            </a:pPr>
            <a:r>
              <a:rPr lang="en" sz="1200"/>
              <a:t>We need to check if the opponent has won the game by playing a disc. The new heuristic looks at each group of four adjacent locations in a (horizontal, vertical, or diagonal) line and assigns:</a:t>
            </a:r>
            <a:endParaRPr/>
          </a:p>
        </p:txBody>
      </p:sp>
      <p:sp>
        <p:nvSpPr>
          <p:cNvPr id="149" name="Google Shape;149;p28"/>
          <p:cNvSpPr txBox="1"/>
          <p:nvPr>
            <p:ph idx="1" type="body"/>
          </p:nvPr>
        </p:nvSpPr>
        <p:spPr>
          <a:xfrm>
            <a:off x="389250" y="3750400"/>
            <a:ext cx="8520600" cy="1301100"/>
          </a:xfrm>
          <a:prstGeom prst="rect">
            <a:avLst/>
          </a:prstGeom>
        </p:spPr>
        <p:txBody>
          <a:bodyPr anchorCtr="0" anchor="t" bIns="91425" lIns="91425" spcFirstLastPara="1" rIns="91425" wrap="square" tIns="91425">
            <a:normAutofit/>
          </a:bodyPr>
          <a:lstStyle/>
          <a:p>
            <a:pPr indent="0" lvl="0" marL="0" rtl="0" algn="l">
              <a:lnSpc>
                <a:spcPct val="107000"/>
              </a:lnSpc>
              <a:spcBef>
                <a:spcPts val="0"/>
              </a:spcBef>
              <a:spcAft>
                <a:spcPts val="0"/>
              </a:spcAft>
              <a:buNone/>
            </a:pPr>
            <a:r>
              <a:rPr lang="en" sz="1000">
                <a:solidFill>
                  <a:schemeClr val="dk1"/>
                </a:solidFill>
              </a:rPr>
              <a:t>·</a:t>
            </a:r>
            <a:r>
              <a:rPr b="1" lang="en" sz="1200">
                <a:solidFill>
                  <a:srgbClr val="3C4043"/>
                </a:solidFill>
              </a:rPr>
              <a:t>1000000 (1e6) points</a:t>
            </a:r>
            <a:r>
              <a:rPr lang="en" sz="1200">
                <a:solidFill>
                  <a:srgbClr val="3C4043"/>
                </a:solidFill>
              </a:rPr>
              <a:t> if the agent has four discs in a row (the agent won),</a:t>
            </a:r>
            <a:endParaRPr sz="1200">
              <a:solidFill>
                <a:srgbClr val="3C4043"/>
              </a:solidFill>
            </a:endParaRPr>
          </a:p>
          <a:p>
            <a:pPr indent="0" lvl="0" marL="0" rtl="0" algn="l">
              <a:lnSpc>
                <a:spcPct val="107000"/>
              </a:lnSpc>
              <a:spcBef>
                <a:spcPts val="300"/>
              </a:spcBef>
              <a:spcAft>
                <a:spcPts val="0"/>
              </a:spcAft>
              <a:buNone/>
            </a:pPr>
            <a:r>
              <a:rPr lang="en" sz="1000">
                <a:solidFill>
                  <a:schemeClr val="dk1"/>
                </a:solidFill>
              </a:rPr>
              <a:t>·</a:t>
            </a:r>
            <a:r>
              <a:rPr b="1" lang="en" sz="1200">
                <a:solidFill>
                  <a:srgbClr val="3C4043"/>
                </a:solidFill>
              </a:rPr>
              <a:t>1 point</a:t>
            </a:r>
            <a:r>
              <a:rPr lang="en" sz="1200">
                <a:solidFill>
                  <a:srgbClr val="3C4043"/>
                </a:solidFill>
              </a:rPr>
              <a:t> if the agent filled three spots, and the remaining spot is empty (the agent wins if it fills in the empty spot),</a:t>
            </a:r>
            <a:endParaRPr sz="1200">
              <a:solidFill>
                <a:srgbClr val="3C4043"/>
              </a:solidFill>
            </a:endParaRPr>
          </a:p>
          <a:p>
            <a:pPr indent="0" lvl="0" marL="0" rtl="0" algn="l">
              <a:lnSpc>
                <a:spcPct val="107000"/>
              </a:lnSpc>
              <a:spcBef>
                <a:spcPts val="300"/>
              </a:spcBef>
              <a:spcAft>
                <a:spcPts val="0"/>
              </a:spcAft>
              <a:buNone/>
            </a:pPr>
            <a:r>
              <a:rPr lang="en" sz="1000">
                <a:solidFill>
                  <a:schemeClr val="dk1"/>
                </a:solidFill>
              </a:rPr>
              <a:t>·</a:t>
            </a:r>
            <a:r>
              <a:rPr b="1" lang="en" sz="1200">
                <a:solidFill>
                  <a:srgbClr val="3C4043"/>
                </a:solidFill>
              </a:rPr>
              <a:t>-100 points</a:t>
            </a:r>
            <a:r>
              <a:rPr lang="en" sz="1200">
                <a:solidFill>
                  <a:srgbClr val="3C4043"/>
                </a:solidFill>
              </a:rPr>
              <a:t> if the opponent filled three spots, and the remaining spot is empty (the opponent wins by filling in the empty spot), and</a:t>
            </a:r>
            <a:endParaRPr sz="1200">
              <a:solidFill>
                <a:srgbClr val="3C4043"/>
              </a:solidFill>
            </a:endParaRPr>
          </a:p>
          <a:p>
            <a:pPr indent="0" lvl="0" marL="0" rtl="0" algn="l">
              <a:lnSpc>
                <a:spcPct val="107000"/>
              </a:lnSpc>
              <a:spcBef>
                <a:spcPts val="300"/>
              </a:spcBef>
              <a:spcAft>
                <a:spcPts val="300"/>
              </a:spcAft>
              <a:buNone/>
            </a:pPr>
            <a:r>
              <a:rPr lang="en" sz="1000">
                <a:solidFill>
                  <a:schemeClr val="dk1"/>
                </a:solidFill>
              </a:rPr>
              <a:t>·</a:t>
            </a:r>
            <a:r>
              <a:rPr b="1" lang="en" sz="1200">
                <a:solidFill>
                  <a:srgbClr val="3C4043"/>
                </a:solidFill>
              </a:rPr>
              <a:t>-10000 (-1e4) points</a:t>
            </a:r>
            <a:r>
              <a:rPr lang="en" sz="1200">
                <a:solidFill>
                  <a:srgbClr val="3C4043"/>
                </a:solidFill>
              </a:rPr>
              <a:t> if the opponent has four discs in a row (the opponent won).</a:t>
            </a:r>
            <a:endParaRPr sz="1200">
              <a:solidFill>
                <a:srgbClr val="3C4043"/>
              </a:solidFill>
              <a:highlight>
                <a:srgbClr val="FFFFFF"/>
              </a:highlight>
            </a:endParaRPr>
          </a:p>
        </p:txBody>
      </p:sp>
      <p:pic>
        <p:nvPicPr>
          <p:cNvPr id="150" name="Google Shape;150;p28"/>
          <p:cNvPicPr preferRelativeResize="0"/>
          <p:nvPr/>
        </p:nvPicPr>
        <p:blipFill>
          <a:blip r:embed="rId3">
            <a:alphaModFix/>
          </a:blip>
          <a:stretch>
            <a:fillRect/>
          </a:stretch>
        </p:blipFill>
        <p:spPr>
          <a:xfrm>
            <a:off x="643750" y="1703250"/>
            <a:ext cx="7741975" cy="1924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idx="1" type="body"/>
          </p:nvPr>
        </p:nvSpPr>
        <p:spPr>
          <a:xfrm>
            <a:off x="311700" y="293000"/>
            <a:ext cx="8520600" cy="46089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Clr>
                <a:schemeClr val="dk1"/>
              </a:buClr>
              <a:buSzPts val="1100"/>
              <a:buFont typeface="Arial"/>
              <a:buNone/>
            </a:pPr>
            <a:r>
              <a:rPr i="1" lang="en" sz="1200">
                <a:solidFill>
                  <a:srgbClr val="3C4043"/>
                </a:solidFill>
                <a:highlight>
                  <a:srgbClr val="F1F3F4"/>
                </a:highlight>
              </a:rPr>
              <a:t># Helper function for minimax: calculates value of heuristic for grid</a:t>
            </a:r>
            <a:endParaRPr i="1" sz="1200">
              <a:solidFill>
                <a:srgbClr val="3C4043"/>
              </a:solidFill>
              <a:highlight>
                <a:srgbClr val="F1F3F4"/>
              </a:highlight>
            </a:endParaRPr>
          </a:p>
          <a:p>
            <a:pPr indent="0" lvl="0" marL="114300" rtl="0" algn="l">
              <a:lnSpc>
                <a:spcPct val="107000"/>
              </a:lnSpc>
              <a:spcBef>
                <a:spcPts val="800"/>
              </a:spcBef>
              <a:spcAft>
                <a:spcPts val="0"/>
              </a:spcAft>
              <a:buClr>
                <a:schemeClr val="dk1"/>
              </a:buClr>
              <a:buSzPts val="1100"/>
              <a:buFont typeface="Arial"/>
              <a:buNone/>
            </a:pPr>
            <a:r>
              <a:rPr lang="en" sz="1200"/>
              <a:t>def get_heuristic(grid, mark, config):</a:t>
            </a:r>
            <a:endParaRPr sz="1200"/>
          </a:p>
          <a:p>
            <a:pPr indent="0" lvl="0" marL="114300" rtl="0" algn="l">
              <a:lnSpc>
                <a:spcPct val="107000"/>
              </a:lnSpc>
              <a:spcBef>
                <a:spcPts val="800"/>
              </a:spcBef>
              <a:spcAft>
                <a:spcPts val="0"/>
              </a:spcAft>
              <a:buClr>
                <a:schemeClr val="dk1"/>
              </a:buClr>
              <a:buSzPts val="1100"/>
              <a:buFont typeface="Arial"/>
              <a:buNone/>
            </a:pPr>
            <a:r>
              <a:rPr lang="en" sz="1200"/>
              <a:t>	num_threes = count_windows(grid, 3, mark, config)</a:t>
            </a:r>
            <a:endParaRPr sz="1200"/>
          </a:p>
          <a:p>
            <a:pPr indent="0" lvl="0" marL="114300" rtl="0" algn="l">
              <a:lnSpc>
                <a:spcPct val="107000"/>
              </a:lnSpc>
              <a:spcBef>
                <a:spcPts val="800"/>
              </a:spcBef>
              <a:spcAft>
                <a:spcPts val="0"/>
              </a:spcAft>
              <a:buClr>
                <a:schemeClr val="dk1"/>
              </a:buClr>
              <a:buSzPts val="1100"/>
              <a:buFont typeface="Arial"/>
              <a:buNone/>
            </a:pPr>
            <a:r>
              <a:rPr lang="en" sz="1200"/>
              <a:t>	num_fours = count_windows(grid, 4, mark, config)</a:t>
            </a:r>
            <a:endParaRPr sz="1200"/>
          </a:p>
          <a:p>
            <a:pPr indent="0" lvl="0" marL="114300" rtl="0" algn="l">
              <a:lnSpc>
                <a:spcPct val="107000"/>
              </a:lnSpc>
              <a:spcBef>
                <a:spcPts val="800"/>
              </a:spcBef>
              <a:spcAft>
                <a:spcPts val="0"/>
              </a:spcAft>
              <a:buClr>
                <a:schemeClr val="dk1"/>
              </a:buClr>
              <a:buSzPts val="1100"/>
              <a:buFont typeface="Arial"/>
              <a:buNone/>
            </a:pPr>
            <a:r>
              <a:rPr lang="en" sz="1200"/>
              <a:t>	num_threes_opp = count_windows(grid, 3, mark%2+1, config)</a:t>
            </a:r>
            <a:endParaRPr sz="1200"/>
          </a:p>
          <a:p>
            <a:pPr indent="0" lvl="0" marL="114300" rtl="0" algn="l">
              <a:lnSpc>
                <a:spcPct val="107000"/>
              </a:lnSpc>
              <a:spcBef>
                <a:spcPts val="800"/>
              </a:spcBef>
              <a:spcAft>
                <a:spcPts val="0"/>
              </a:spcAft>
              <a:buClr>
                <a:schemeClr val="dk1"/>
              </a:buClr>
              <a:buSzPts val="1100"/>
              <a:buFont typeface="Arial"/>
              <a:buNone/>
            </a:pPr>
            <a:r>
              <a:rPr lang="en" sz="1200"/>
              <a:t>	num_fours_opp = count_windows(grid, 4, mark%2+1, config)</a:t>
            </a:r>
            <a:endParaRPr sz="1200"/>
          </a:p>
          <a:p>
            <a:pPr indent="0" lvl="0" marL="114300" rtl="0" algn="l">
              <a:lnSpc>
                <a:spcPct val="107000"/>
              </a:lnSpc>
              <a:spcBef>
                <a:spcPts val="800"/>
              </a:spcBef>
              <a:spcAft>
                <a:spcPts val="0"/>
              </a:spcAft>
              <a:buClr>
                <a:schemeClr val="dk1"/>
              </a:buClr>
              <a:buSzPts val="1100"/>
              <a:buFont typeface="Arial"/>
              <a:buNone/>
            </a:pPr>
            <a:r>
              <a:rPr lang="en" sz="1200"/>
              <a:t>	score = num_threes - 1e2*num_threes_opp - 1e4*num_fours_opp + 1e6*num_fours</a:t>
            </a:r>
            <a:endParaRPr sz="1200"/>
          </a:p>
          <a:p>
            <a:pPr indent="0" lvl="0" marL="114300" rtl="0" algn="l">
              <a:lnSpc>
                <a:spcPct val="107000"/>
              </a:lnSpc>
              <a:spcBef>
                <a:spcPts val="800"/>
              </a:spcBef>
              <a:spcAft>
                <a:spcPts val="0"/>
              </a:spcAft>
              <a:buClr>
                <a:schemeClr val="dk1"/>
              </a:buClr>
              <a:buSzPts val="1100"/>
              <a:buFont typeface="Arial"/>
              <a:buNone/>
            </a:pPr>
            <a:r>
              <a:rPr lang="en" sz="1200"/>
              <a:t>	return score</a:t>
            </a:r>
            <a:endParaRPr sz="1200"/>
          </a:p>
          <a:p>
            <a:pPr indent="0" lvl="0" marL="114300" rtl="0" algn="l">
              <a:lnSpc>
                <a:spcPct val="107000"/>
              </a:lnSpc>
              <a:spcBef>
                <a:spcPts val="800"/>
              </a:spcBef>
              <a:spcAft>
                <a:spcPts val="0"/>
              </a:spcAft>
              <a:buClr>
                <a:schemeClr val="dk1"/>
              </a:buClr>
              <a:buSzPts val="1100"/>
              <a:buFont typeface="Arial"/>
              <a:buNone/>
            </a:pPr>
            <a:r>
              <a:rPr lang="en" sz="1200"/>
              <a:t>In the next code cell, we define a few additional functions that we'll need for the minimax agent. </a:t>
            </a:r>
            <a:endParaRPr sz="1200"/>
          </a:p>
          <a:p>
            <a:pPr indent="0" lvl="0" marL="114300" rtl="0" algn="l">
              <a:lnSpc>
                <a:spcPct val="107000"/>
              </a:lnSpc>
              <a:spcBef>
                <a:spcPts val="800"/>
              </a:spcBef>
              <a:spcAft>
                <a:spcPts val="0"/>
              </a:spcAft>
              <a:buClr>
                <a:schemeClr val="dk1"/>
              </a:buClr>
              <a:buSzPts val="1100"/>
              <a:buFont typeface="Arial"/>
              <a:buNone/>
            </a:pPr>
            <a:r>
              <a:rPr lang="en" sz="1200"/>
              <a:t> # Uses minimax to calculate value of dropping piece in selected column</a:t>
            </a:r>
            <a:endParaRPr sz="1200"/>
          </a:p>
          <a:p>
            <a:pPr indent="0" lvl="0" marL="114300" rtl="0" algn="l">
              <a:lnSpc>
                <a:spcPct val="107000"/>
              </a:lnSpc>
              <a:spcBef>
                <a:spcPts val="800"/>
              </a:spcBef>
              <a:spcAft>
                <a:spcPts val="0"/>
              </a:spcAft>
              <a:buClr>
                <a:schemeClr val="dk1"/>
              </a:buClr>
              <a:buSzPts val="1100"/>
              <a:buFont typeface="Arial"/>
              <a:buNone/>
            </a:pPr>
            <a:r>
              <a:rPr lang="en" sz="1200"/>
              <a:t>def score_move(grid, col, mark, config, nsteps):</a:t>
            </a:r>
            <a:endParaRPr sz="1200"/>
          </a:p>
          <a:p>
            <a:pPr indent="0" lvl="0" marL="114300" rtl="0" algn="l">
              <a:lnSpc>
                <a:spcPct val="107000"/>
              </a:lnSpc>
              <a:spcBef>
                <a:spcPts val="800"/>
              </a:spcBef>
              <a:spcAft>
                <a:spcPts val="0"/>
              </a:spcAft>
              <a:buClr>
                <a:schemeClr val="dk1"/>
              </a:buClr>
              <a:buSzPts val="1100"/>
              <a:buFont typeface="Arial"/>
              <a:buNone/>
            </a:pPr>
            <a:r>
              <a:rPr lang="en" sz="1200"/>
              <a:t>	next_grid = drop_piece(grid, col, mark, config)</a:t>
            </a:r>
            <a:endParaRPr sz="1200"/>
          </a:p>
          <a:p>
            <a:pPr indent="0" lvl="0" marL="114300" rtl="0" algn="l">
              <a:lnSpc>
                <a:spcPct val="107000"/>
              </a:lnSpc>
              <a:spcBef>
                <a:spcPts val="800"/>
              </a:spcBef>
              <a:spcAft>
                <a:spcPts val="0"/>
              </a:spcAft>
              <a:buClr>
                <a:schemeClr val="dk1"/>
              </a:buClr>
              <a:buSzPts val="1100"/>
              <a:buFont typeface="Arial"/>
              <a:buNone/>
            </a:pPr>
            <a:r>
              <a:rPr lang="en" sz="1200"/>
              <a:t>	score = minimax(next_grid, nsteps-1, False, mark, config)</a:t>
            </a:r>
            <a:endParaRPr sz="1200"/>
          </a:p>
          <a:p>
            <a:pPr indent="0" lvl="0" marL="114300" rtl="0" algn="l">
              <a:lnSpc>
                <a:spcPct val="107000"/>
              </a:lnSpc>
              <a:spcBef>
                <a:spcPts val="800"/>
              </a:spcBef>
              <a:spcAft>
                <a:spcPts val="800"/>
              </a:spcAft>
              <a:buNone/>
            </a:pPr>
            <a:r>
              <a:rPr lang="en" sz="1200"/>
              <a:t>	return score</a:t>
            </a:r>
            <a:endParaRPr/>
          </a:p>
        </p:txBody>
      </p:sp>
      <p:sp>
        <p:nvSpPr>
          <p:cNvPr id="156" name="Google Shape;156;p29"/>
          <p:cNvSpPr txBox="1"/>
          <p:nvPr>
            <p:ph idx="1" type="body"/>
          </p:nvPr>
        </p:nvSpPr>
        <p:spPr>
          <a:xfrm>
            <a:off x="5455750" y="752800"/>
            <a:ext cx="3304200" cy="1122900"/>
          </a:xfrm>
          <a:prstGeom prst="rect">
            <a:avLst/>
          </a:prstGeom>
        </p:spPr>
        <p:txBody>
          <a:bodyPr anchorCtr="0" anchor="t" bIns="91425" lIns="91425" spcFirstLastPara="1" rIns="91425" wrap="square" tIns="91425">
            <a:normAutofit lnSpcReduction="10000"/>
          </a:bodyPr>
          <a:lstStyle/>
          <a:p>
            <a:pPr indent="0" lvl="0" marL="114300" rtl="0" algn="just">
              <a:lnSpc>
                <a:spcPct val="107000"/>
              </a:lnSpc>
              <a:spcBef>
                <a:spcPts val="0"/>
              </a:spcBef>
              <a:spcAft>
                <a:spcPts val="800"/>
              </a:spcAft>
              <a:buNone/>
            </a:pPr>
            <a:r>
              <a:rPr lang="en" sz="1200">
                <a:solidFill>
                  <a:srgbClr val="FF0000"/>
                </a:solidFill>
              </a:rPr>
              <a:t>In this function we would calculate the heuristic scores by counting the number of three pairs, four pairs we have for our agent and the opponent and would calculate the score based upon that for entire grid.</a:t>
            </a:r>
            <a:endParaRPr i="1" sz="1200">
              <a:solidFill>
                <a:srgbClr val="3C4043"/>
              </a:solidFill>
              <a:highlight>
                <a:srgbClr val="F1F3F4"/>
              </a:highlight>
            </a:endParaRPr>
          </a:p>
        </p:txBody>
      </p:sp>
      <p:sp>
        <p:nvSpPr>
          <p:cNvPr id="157" name="Google Shape;157;p29"/>
          <p:cNvSpPr txBox="1"/>
          <p:nvPr>
            <p:ph idx="1" type="body"/>
          </p:nvPr>
        </p:nvSpPr>
        <p:spPr>
          <a:xfrm>
            <a:off x="5608150" y="3115000"/>
            <a:ext cx="3304200" cy="1122900"/>
          </a:xfrm>
          <a:prstGeom prst="rect">
            <a:avLst/>
          </a:prstGeom>
        </p:spPr>
        <p:txBody>
          <a:bodyPr anchorCtr="0" anchor="t" bIns="91425" lIns="91425" spcFirstLastPara="1" rIns="91425" wrap="square" tIns="91425">
            <a:normAutofit fontScale="92500"/>
          </a:bodyPr>
          <a:lstStyle/>
          <a:p>
            <a:pPr indent="0" lvl="0" marL="114300" rtl="0" algn="just">
              <a:lnSpc>
                <a:spcPct val="107000"/>
              </a:lnSpc>
              <a:spcBef>
                <a:spcPts val="0"/>
              </a:spcBef>
              <a:spcAft>
                <a:spcPts val="800"/>
              </a:spcAft>
              <a:buNone/>
            </a:pPr>
            <a:r>
              <a:rPr lang="en" sz="1200">
                <a:solidFill>
                  <a:srgbClr val="FF0000"/>
                </a:solidFill>
              </a:rPr>
              <a:t>This function calculates the score of dropping a piece in a selected column using a heuristic evaluation. The heuristic evaluation is a way to assess the "goodness" of a move based on the current state of the board.</a:t>
            </a:r>
            <a:endParaRPr sz="120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idx="1" type="body"/>
          </p:nvPr>
        </p:nvSpPr>
        <p:spPr>
          <a:xfrm>
            <a:off x="311700" y="314375"/>
            <a:ext cx="8520600" cy="45126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Clr>
                <a:schemeClr val="dk1"/>
              </a:buClr>
              <a:buSzPts val="1100"/>
              <a:buFont typeface="Arial"/>
              <a:buNone/>
            </a:pPr>
            <a:r>
              <a:rPr lang="en" sz="1200"/>
              <a:t># Helper function for minimax: checks if agent or opponent has four in a row in the window</a:t>
            </a:r>
            <a:endParaRPr sz="1200"/>
          </a:p>
          <a:p>
            <a:pPr indent="0" lvl="0" marL="114300" rtl="0" algn="l">
              <a:lnSpc>
                <a:spcPct val="107000"/>
              </a:lnSpc>
              <a:spcBef>
                <a:spcPts val="800"/>
              </a:spcBef>
              <a:spcAft>
                <a:spcPts val="0"/>
              </a:spcAft>
              <a:buClr>
                <a:schemeClr val="dk1"/>
              </a:buClr>
              <a:buSzPts val="1100"/>
              <a:buFont typeface="Arial"/>
              <a:buNone/>
            </a:pPr>
            <a:r>
              <a:rPr lang="en" sz="1200"/>
              <a:t>def is_terminal_window(window, config):</a:t>
            </a:r>
            <a:endParaRPr sz="1200"/>
          </a:p>
          <a:p>
            <a:pPr indent="0" lvl="0" marL="114300" rtl="0" algn="l">
              <a:lnSpc>
                <a:spcPct val="107000"/>
              </a:lnSpc>
              <a:spcBef>
                <a:spcPts val="800"/>
              </a:spcBef>
              <a:spcAft>
                <a:spcPts val="0"/>
              </a:spcAft>
              <a:buClr>
                <a:schemeClr val="dk1"/>
              </a:buClr>
              <a:buSzPts val="1100"/>
              <a:buFont typeface="Arial"/>
              <a:buNone/>
            </a:pPr>
            <a:r>
              <a:rPr lang="en" sz="1200"/>
              <a:t>	return window.count(1) == config.inarow or window.count(2) == config.inarow</a:t>
            </a:r>
            <a:endParaRPr sz="1200"/>
          </a:p>
          <a:p>
            <a:pPr indent="0" lvl="0" marL="114300" rtl="0" algn="l">
              <a:lnSpc>
                <a:spcPct val="107000"/>
              </a:lnSpc>
              <a:spcBef>
                <a:spcPts val="800"/>
              </a:spcBef>
              <a:spcAft>
                <a:spcPts val="0"/>
              </a:spcAft>
              <a:buNone/>
            </a:pPr>
            <a:r>
              <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i="1" lang="en" sz="1200">
                <a:solidFill>
                  <a:srgbClr val="3C4043"/>
                </a:solidFill>
              </a:rPr>
              <a:t># Helper function for minimax: checks if game has ended</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solidFill>
                  <a:srgbClr val="007B00"/>
                </a:solidFill>
              </a:rPr>
              <a:t>def</a:t>
            </a:r>
            <a:r>
              <a:rPr lang="en" sz="1200"/>
              <a:t> </a:t>
            </a:r>
            <a:r>
              <a:rPr lang="en" sz="1200">
                <a:solidFill>
                  <a:srgbClr val="3C4043"/>
                </a:solidFill>
              </a:rPr>
              <a:t>is_terminal_node(grid,</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Check for draw</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007B00"/>
                </a:solidFill>
              </a:rPr>
              <a:t>if</a:t>
            </a:r>
            <a:r>
              <a:rPr lang="en" sz="1200"/>
              <a:t> </a:t>
            </a:r>
            <a:r>
              <a:rPr lang="en" sz="1200">
                <a:solidFill>
                  <a:srgbClr val="008000"/>
                </a:solidFill>
              </a:rPr>
              <a:t>list</a:t>
            </a:r>
            <a:r>
              <a:rPr lang="en" sz="1200">
                <a:solidFill>
                  <a:srgbClr val="3C4043"/>
                </a:solidFill>
              </a:rPr>
              <a:t>(grid[</a:t>
            </a:r>
            <a:r>
              <a:rPr lang="en" sz="1200">
                <a:solidFill>
                  <a:srgbClr val="666666"/>
                </a:solidFill>
              </a:rPr>
              <a:t>0</a:t>
            </a:r>
            <a:r>
              <a:rPr lang="en" sz="1200">
                <a:solidFill>
                  <a:srgbClr val="3C4043"/>
                </a:solidFill>
              </a:rPr>
              <a:t>,</a:t>
            </a:r>
            <a:r>
              <a:rPr lang="en" sz="1200"/>
              <a:t> </a:t>
            </a:r>
            <a:r>
              <a:rPr lang="en" sz="1200">
                <a:solidFill>
                  <a:srgbClr val="3C4043"/>
                </a:solidFill>
              </a:rPr>
              <a:t>:])</a:t>
            </a:r>
            <a:r>
              <a:rPr lang="en" sz="1200">
                <a:solidFill>
                  <a:srgbClr val="055BE0"/>
                </a:solidFill>
              </a:rPr>
              <a:t>.</a:t>
            </a:r>
            <a:r>
              <a:rPr lang="en" sz="1200">
                <a:solidFill>
                  <a:srgbClr val="3C4043"/>
                </a:solidFill>
              </a:rPr>
              <a:t>count(</a:t>
            </a:r>
            <a:r>
              <a:rPr lang="en" sz="1200">
                <a:solidFill>
                  <a:srgbClr val="666666"/>
                </a:solidFill>
              </a:rPr>
              <a:t>0</a:t>
            </a:r>
            <a:r>
              <a:rPr lang="en" sz="1200">
                <a:solidFill>
                  <a:srgbClr val="3C4043"/>
                </a:solidFill>
              </a:rPr>
              <a:t>)</a:t>
            </a:r>
            <a:r>
              <a:rPr lang="en" sz="1200"/>
              <a:t> </a:t>
            </a:r>
            <a:r>
              <a:rPr lang="en" sz="1200">
                <a:solidFill>
                  <a:srgbClr val="055BE0"/>
                </a:solidFill>
              </a:rPr>
              <a:t>==</a:t>
            </a:r>
            <a:r>
              <a:rPr lang="en" sz="1200"/>
              <a:t> </a:t>
            </a:r>
            <a:r>
              <a:rPr lang="en" sz="1200">
                <a:solidFill>
                  <a:srgbClr val="666666"/>
                </a:solidFill>
              </a:rPr>
              <a:t>0</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800"/>
              </a:spcAft>
              <a:buNone/>
            </a:pPr>
            <a:r>
              <a:rPr lang="en" sz="1200"/>
              <a:t>    	</a:t>
            </a:r>
            <a:r>
              <a:rPr lang="en" sz="1200">
                <a:solidFill>
                  <a:srgbClr val="007B00"/>
                </a:solidFill>
              </a:rPr>
              <a:t>return</a:t>
            </a:r>
            <a:r>
              <a:rPr lang="en" sz="1200"/>
              <a:t> </a:t>
            </a:r>
            <a:r>
              <a:rPr lang="en" sz="1200">
                <a:solidFill>
                  <a:srgbClr val="3D7E7E"/>
                </a:solidFill>
              </a:rPr>
              <a:t>True</a:t>
            </a:r>
            <a:endParaRPr/>
          </a:p>
        </p:txBody>
      </p:sp>
      <p:sp>
        <p:nvSpPr>
          <p:cNvPr id="163" name="Google Shape;163;p30"/>
          <p:cNvSpPr txBox="1"/>
          <p:nvPr>
            <p:ph idx="1" type="body"/>
          </p:nvPr>
        </p:nvSpPr>
        <p:spPr>
          <a:xfrm>
            <a:off x="6038700" y="611100"/>
            <a:ext cx="2793600" cy="954300"/>
          </a:xfrm>
          <a:prstGeom prst="rect">
            <a:avLst/>
          </a:prstGeom>
        </p:spPr>
        <p:txBody>
          <a:bodyPr anchorCtr="0" anchor="t" bIns="91425" lIns="91425" spcFirstLastPara="1" rIns="91425" wrap="square" tIns="91425">
            <a:normAutofit/>
          </a:bodyPr>
          <a:lstStyle/>
          <a:p>
            <a:pPr indent="0" lvl="0" marL="114300" rtl="0" algn="just">
              <a:lnSpc>
                <a:spcPct val="107000"/>
              </a:lnSpc>
              <a:spcBef>
                <a:spcPts val="0"/>
              </a:spcBef>
              <a:spcAft>
                <a:spcPts val="800"/>
              </a:spcAft>
              <a:buNone/>
            </a:pPr>
            <a:r>
              <a:rPr lang="en" sz="1200">
                <a:solidFill>
                  <a:srgbClr val="FF0000"/>
                </a:solidFill>
              </a:rPr>
              <a:t>This function checks if a window (a sequence of adjacent cells) contains four pieces in a row belonging to either the player or the opponent.</a:t>
            </a:r>
            <a:endParaRPr sz="1200">
              <a:solidFill>
                <a:srgbClr val="FF0000"/>
              </a:solidFill>
            </a:endParaRPr>
          </a:p>
        </p:txBody>
      </p:sp>
      <p:sp>
        <p:nvSpPr>
          <p:cNvPr id="164" name="Google Shape;164;p30"/>
          <p:cNvSpPr txBox="1"/>
          <p:nvPr>
            <p:ph idx="1" type="body"/>
          </p:nvPr>
        </p:nvSpPr>
        <p:spPr>
          <a:xfrm>
            <a:off x="5528100" y="2014850"/>
            <a:ext cx="3304200" cy="694800"/>
          </a:xfrm>
          <a:prstGeom prst="rect">
            <a:avLst/>
          </a:prstGeom>
        </p:spPr>
        <p:txBody>
          <a:bodyPr anchorCtr="0" anchor="t" bIns="91425" lIns="91425" spcFirstLastPara="1" rIns="91425" wrap="square" tIns="91425">
            <a:normAutofit/>
          </a:bodyPr>
          <a:lstStyle/>
          <a:p>
            <a:pPr indent="0" lvl="0" marL="114300" rtl="0" algn="just">
              <a:spcBef>
                <a:spcPts val="0"/>
              </a:spcBef>
              <a:spcAft>
                <a:spcPts val="0"/>
              </a:spcAft>
              <a:buNone/>
            </a:pPr>
            <a:r>
              <a:rPr lang="en" sz="1200">
                <a:solidFill>
                  <a:srgbClr val="FF0000"/>
                </a:solidFill>
              </a:rPr>
              <a:t>This function checks if the game has ended by either a win, loss, or draw.</a:t>
            </a:r>
            <a:endParaRPr sz="120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idx="1" type="body"/>
          </p:nvPr>
        </p:nvSpPr>
        <p:spPr>
          <a:xfrm>
            <a:off x="311700" y="314375"/>
            <a:ext cx="8520600" cy="45126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None/>
            </a:pPr>
            <a:r>
              <a:rPr i="1" lang="en" sz="1200">
                <a:solidFill>
                  <a:srgbClr val="3C4043"/>
                </a:solidFill>
              </a:rPr>
              <a:t># Check for win: horizontal, vertical, or diagonal</a:t>
            </a:r>
            <a:endParaRPr i="1" sz="1200">
              <a:solidFill>
                <a:srgbClr val="3C4043"/>
              </a:solidFill>
            </a:endParaRPr>
          </a:p>
          <a:p>
            <a:pPr indent="0" lvl="0" marL="114300" rtl="0" algn="l">
              <a:lnSpc>
                <a:spcPct val="107000"/>
              </a:lnSpc>
              <a:spcBef>
                <a:spcPts val="800"/>
              </a:spcBef>
              <a:spcAft>
                <a:spcPts val="0"/>
              </a:spcAft>
              <a:buNone/>
            </a:pPr>
            <a:r>
              <a:rPr lang="en" sz="1200"/>
              <a:t>	</a:t>
            </a:r>
            <a:r>
              <a:rPr i="1" lang="en" sz="1200">
                <a:solidFill>
                  <a:srgbClr val="3C4043"/>
                </a:solidFill>
              </a:rPr>
              <a:t># horizontal</a:t>
            </a:r>
            <a:endParaRPr i="1"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row</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rows):</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3C4043"/>
                </a:solidFill>
              </a:rPr>
              <a:t>window</a:t>
            </a:r>
            <a:r>
              <a:rPr lang="en" sz="1200"/>
              <a:t> </a:t>
            </a:r>
            <a:r>
              <a:rPr lang="en" sz="1200">
                <a:solidFill>
                  <a:srgbClr val="055BE0"/>
                </a:solidFill>
              </a:rPr>
              <a:t>=</a:t>
            </a:r>
            <a:r>
              <a:rPr lang="en" sz="1200"/>
              <a:t> </a:t>
            </a:r>
            <a:r>
              <a:rPr lang="en" sz="1200">
                <a:solidFill>
                  <a:srgbClr val="008000"/>
                </a:solidFill>
              </a:rPr>
              <a:t>list</a:t>
            </a:r>
            <a:r>
              <a:rPr lang="en" sz="1200">
                <a:solidFill>
                  <a:srgbClr val="3C4043"/>
                </a:solidFill>
              </a:rPr>
              <a:t>(grid[row,</a:t>
            </a:r>
            <a:r>
              <a:rPr lang="en" sz="1200"/>
              <a:t> </a:t>
            </a:r>
            <a:r>
              <a:rPr lang="en" sz="1200">
                <a:solidFill>
                  <a:srgbClr val="3C4043"/>
                </a:solidFill>
              </a:rPr>
              <a:t>col:col</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if</a:t>
            </a:r>
            <a:r>
              <a:rPr lang="en" sz="1200"/>
              <a:t> </a:t>
            </a:r>
            <a:r>
              <a:rPr lang="en" sz="1200">
                <a:solidFill>
                  <a:srgbClr val="3C4043"/>
                </a:solidFill>
              </a:rPr>
              <a:t>is_terminal_window(window,</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return</a:t>
            </a:r>
            <a:r>
              <a:rPr lang="en" sz="1200"/>
              <a:t> </a:t>
            </a:r>
            <a:r>
              <a:rPr lang="en" sz="1200">
                <a:solidFill>
                  <a:srgbClr val="3D7E7E"/>
                </a:solidFill>
              </a:rPr>
              <a:t>True</a:t>
            </a:r>
            <a:endParaRPr sz="1200">
              <a:solidFill>
                <a:srgbClr val="3D7E7E"/>
              </a:solidFill>
            </a:endParaRPr>
          </a:p>
          <a:p>
            <a:pPr indent="0" lvl="0" marL="114300" rtl="0" algn="l">
              <a:lnSpc>
                <a:spcPct val="107000"/>
              </a:lnSpc>
              <a:spcBef>
                <a:spcPts val="800"/>
              </a:spcBef>
              <a:spcAft>
                <a:spcPts val="0"/>
              </a:spcAft>
              <a:buNone/>
            </a:pPr>
            <a:r>
              <a:rPr lang="en" sz="1200"/>
              <a:t>	</a:t>
            </a:r>
            <a:r>
              <a:rPr i="1" lang="en" sz="1200">
                <a:solidFill>
                  <a:srgbClr val="3C4043"/>
                </a:solidFill>
              </a:rPr>
              <a:t># vertical</a:t>
            </a:r>
            <a:endParaRPr i="1"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row</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rows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3C4043"/>
                </a:solidFill>
              </a:rPr>
              <a:t>window</a:t>
            </a:r>
            <a:r>
              <a:rPr lang="en" sz="1200"/>
              <a:t> </a:t>
            </a:r>
            <a:r>
              <a:rPr lang="en" sz="1200">
                <a:solidFill>
                  <a:srgbClr val="055BE0"/>
                </a:solidFill>
              </a:rPr>
              <a:t>=</a:t>
            </a:r>
            <a:r>
              <a:rPr lang="en" sz="1200"/>
              <a:t> </a:t>
            </a:r>
            <a:r>
              <a:rPr lang="en" sz="1200">
                <a:solidFill>
                  <a:srgbClr val="008000"/>
                </a:solidFill>
              </a:rPr>
              <a:t>list</a:t>
            </a:r>
            <a:r>
              <a:rPr lang="en" sz="1200">
                <a:solidFill>
                  <a:srgbClr val="3C4043"/>
                </a:solidFill>
              </a:rPr>
              <a:t>(grid[row:row</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t> </a:t>
            </a:r>
            <a:r>
              <a:rPr lang="en" sz="1200">
                <a:solidFill>
                  <a:srgbClr val="3C4043"/>
                </a:solidFill>
              </a:rPr>
              <a:t>col])</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if</a:t>
            </a:r>
            <a:r>
              <a:rPr lang="en" sz="1200"/>
              <a:t> </a:t>
            </a:r>
            <a:r>
              <a:rPr lang="en" sz="1200">
                <a:solidFill>
                  <a:srgbClr val="3C4043"/>
                </a:solidFill>
              </a:rPr>
              <a:t>is_terminal_window(window,</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800"/>
              </a:spcAft>
              <a:buNone/>
            </a:pPr>
            <a:r>
              <a:rPr lang="en" sz="1200"/>
              <a:t>            	</a:t>
            </a:r>
            <a:r>
              <a:rPr lang="en" sz="1200">
                <a:solidFill>
                  <a:srgbClr val="007B00"/>
                </a:solidFill>
              </a:rPr>
              <a:t>return</a:t>
            </a:r>
            <a:r>
              <a:rPr lang="en" sz="1200"/>
              <a:t> </a:t>
            </a:r>
            <a:r>
              <a:rPr lang="en" sz="1200">
                <a:solidFill>
                  <a:srgbClr val="3D7E7E"/>
                </a:solidFill>
              </a:rPr>
              <a:t>True</a:t>
            </a:r>
            <a:endParaRPr i="1" sz="1200">
              <a:solidFill>
                <a:srgbClr val="3C40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0"/>
            <a:ext cx="8991598"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idx="1" type="body"/>
          </p:nvPr>
        </p:nvSpPr>
        <p:spPr>
          <a:xfrm>
            <a:off x="311700" y="314375"/>
            <a:ext cx="8520600" cy="45126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None/>
            </a:pPr>
            <a:r>
              <a:rPr i="1" lang="en" sz="1200">
                <a:solidFill>
                  <a:srgbClr val="3C4043"/>
                </a:solidFill>
              </a:rPr>
              <a:t># positive diagonal</a:t>
            </a:r>
            <a:endParaRPr i="1"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row</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rows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3C4043"/>
                </a:solidFill>
              </a:rPr>
              <a:t>window</a:t>
            </a:r>
            <a:r>
              <a:rPr lang="en" sz="1200"/>
              <a:t> </a:t>
            </a:r>
            <a:r>
              <a:rPr lang="en" sz="1200">
                <a:solidFill>
                  <a:srgbClr val="055BE0"/>
                </a:solidFill>
              </a:rPr>
              <a:t>=</a:t>
            </a:r>
            <a:r>
              <a:rPr lang="en" sz="1200"/>
              <a:t> </a:t>
            </a:r>
            <a:r>
              <a:rPr lang="en" sz="1200">
                <a:solidFill>
                  <a:srgbClr val="008000"/>
                </a:solidFill>
              </a:rPr>
              <a:t>list</a:t>
            </a:r>
            <a:r>
              <a:rPr lang="en" sz="1200">
                <a:solidFill>
                  <a:srgbClr val="3C4043"/>
                </a:solidFill>
              </a:rPr>
              <a:t>(grid[</a:t>
            </a:r>
            <a:r>
              <a:rPr lang="en" sz="1200">
                <a:solidFill>
                  <a:srgbClr val="008000"/>
                </a:solidFill>
              </a:rPr>
              <a:t>range</a:t>
            </a:r>
            <a:r>
              <a:rPr lang="en" sz="1200">
                <a:solidFill>
                  <a:srgbClr val="3C4043"/>
                </a:solidFill>
              </a:rPr>
              <a:t>(row,</a:t>
            </a:r>
            <a:r>
              <a:rPr lang="en" sz="1200"/>
              <a:t> </a:t>
            </a:r>
            <a:r>
              <a:rPr lang="en" sz="1200">
                <a:solidFill>
                  <a:srgbClr val="3C4043"/>
                </a:solidFill>
              </a:rPr>
              <a:t>row</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t> </a:t>
            </a:r>
            <a:r>
              <a:rPr lang="en" sz="1200">
                <a:solidFill>
                  <a:srgbClr val="008000"/>
                </a:solidFill>
              </a:rPr>
              <a:t>range</a:t>
            </a:r>
            <a:r>
              <a:rPr lang="en" sz="1200">
                <a:solidFill>
                  <a:srgbClr val="3C4043"/>
                </a:solidFill>
              </a:rPr>
              <a:t>(col,</a:t>
            </a:r>
            <a:r>
              <a:rPr lang="en" sz="1200"/>
              <a:t> </a:t>
            </a:r>
            <a:r>
              <a:rPr lang="en" sz="1200">
                <a:solidFill>
                  <a:srgbClr val="3C4043"/>
                </a:solidFill>
              </a:rPr>
              <a:t>col</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if</a:t>
            </a:r>
            <a:r>
              <a:rPr lang="en" sz="1200"/>
              <a:t> </a:t>
            </a:r>
            <a:r>
              <a:rPr lang="en" sz="1200">
                <a:solidFill>
                  <a:srgbClr val="3C4043"/>
                </a:solidFill>
              </a:rPr>
              <a:t>is_terminal_window(window,</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return</a:t>
            </a:r>
            <a:r>
              <a:rPr lang="en" sz="1200"/>
              <a:t> </a:t>
            </a:r>
            <a:r>
              <a:rPr lang="en" sz="1200">
                <a:solidFill>
                  <a:srgbClr val="3D7E7E"/>
                </a:solidFill>
              </a:rPr>
              <a:t>True</a:t>
            </a:r>
            <a:endParaRPr sz="1200">
              <a:solidFill>
                <a:srgbClr val="3D7E7E"/>
              </a:solidFill>
            </a:endParaRPr>
          </a:p>
          <a:p>
            <a:pPr indent="0" lvl="0" marL="114300" rtl="0" algn="l">
              <a:lnSpc>
                <a:spcPct val="107000"/>
              </a:lnSpc>
              <a:spcBef>
                <a:spcPts val="800"/>
              </a:spcBef>
              <a:spcAft>
                <a:spcPts val="0"/>
              </a:spcAft>
              <a:buNone/>
            </a:pPr>
            <a:r>
              <a:rPr lang="en" sz="1200"/>
              <a:t>	</a:t>
            </a:r>
            <a:r>
              <a:rPr i="1" lang="en" sz="1200">
                <a:solidFill>
                  <a:srgbClr val="3C4043"/>
                </a:solidFill>
              </a:rPr>
              <a:t># negative diagonal</a:t>
            </a:r>
            <a:endParaRPr i="1"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row</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r>
              <a:rPr lang="en" sz="1200"/>
              <a:t> </a:t>
            </a:r>
            <a:r>
              <a:rPr lang="en" sz="1200">
                <a:solidFill>
                  <a:srgbClr val="3C4043"/>
                </a:solidFill>
              </a:rPr>
              <a:t>config</a:t>
            </a:r>
            <a:r>
              <a:rPr lang="en" sz="1200">
                <a:solidFill>
                  <a:srgbClr val="055BE0"/>
                </a:solidFill>
              </a:rPr>
              <a:t>.</a:t>
            </a:r>
            <a:r>
              <a:rPr lang="en" sz="1200">
                <a:solidFill>
                  <a:srgbClr val="3C4043"/>
                </a:solidFill>
              </a:rPr>
              <a:t>rows):</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solidFill>
                  <a:srgbClr val="055BE0"/>
                </a:solidFill>
              </a:rPr>
              <a:t>-</a:t>
            </a:r>
            <a:r>
              <a:rPr lang="en" sz="1200">
                <a:solidFill>
                  <a:srgbClr val="666666"/>
                </a:solidFill>
              </a:rPr>
              <a:t>1</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3C4043"/>
                </a:solidFill>
              </a:rPr>
              <a:t>window</a:t>
            </a:r>
            <a:r>
              <a:rPr lang="en" sz="1200"/>
              <a:t> </a:t>
            </a:r>
            <a:r>
              <a:rPr lang="en" sz="1200">
                <a:solidFill>
                  <a:srgbClr val="055BE0"/>
                </a:solidFill>
              </a:rPr>
              <a:t>=</a:t>
            </a:r>
            <a:r>
              <a:rPr lang="en" sz="1200"/>
              <a:t> </a:t>
            </a:r>
            <a:r>
              <a:rPr lang="en" sz="1200">
                <a:solidFill>
                  <a:srgbClr val="008000"/>
                </a:solidFill>
              </a:rPr>
              <a:t>list</a:t>
            </a:r>
            <a:r>
              <a:rPr lang="en" sz="1200">
                <a:solidFill>
                  <a:srgbClr val="3C4043"/>
                </a:solidFill>
              </a:rPr>
              <a:t>(grid[</a:t>
            </a:r>
            <a:r>
              <a:rPr lang="en" sz="1200">
                <a:solidFill>
                  <a:srgbClr val="008000"/>
                </a:solidFill>
              </a:rPr>
              <a:t>range</a:t>
            </a:r>
            <a:r>
              <a:rPr lang="en" sz="1200">
                <a:solidFill>
                  <a:srgbClr val="3C4043"/>
                </a:solidFill>
              </a:rPr>
              <a:t>(row,</a:t>
            </a:r>
            <a:r>
              <a:rPr lang="en" sz="1200"/>
              <a:t> </a:t>
            </a:r>
            <a:r>
              <a:rPr lang="en" sz="1200">
                <a:solidFill>
                  <a:srgbClr val="3C4043"/>
                </a:solidFill>
              </a:rPr>
              <a:t>row</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r>
              <a:rPr lang="en" sz="1200"/>
              <a:t> </a:t>
            </a:r>
            <a:r>
              <a:rPr lang="en" sz="1200">
                <a:solidFill>
                  <a:srgbClr val="055BE0"/>
                </a:solidFill>
              </a:rPr>
              <a:t>-</a:t>
            </a:r>
            <a:r>
              <a:rPr lang="en" sz="1200">
                <a:solidFill>
                  <a:srgbClr val="666666"/>
                </a:solidFill>
              </a:rPr>
              <a:t>1</a:t>
            </a:r>
            <a:r>
              <a:rPr lang="en" sz="1200">
                <a:solidFill>
                  <a:srgbClr val="3C4043"/>
                </a:solidFill>
              </a:rPr>
              <a:t>),</a:t>
            </a:r>
            <a:r>
              <a:rPr lang="en" sz="1200"/>
              <a:t> </a:t>
            </a:r>
            <a:r>
              <a:rPr lang="en" sz="1200">
                <a:solidFill>
                  <a:srgbClr val="008000"/>
                </a:solidFill>
              </a:rPr>
              <a:t>range</a:t>
            </a:r>
            <a:r>
              <a:rPr lang="en" sz="1200">
                <a:solidFill>
                  <a:srgbClr val="3C4043"/>
                </a:solidFill>
              </a:rPr>
              <a:t>(col,</a:t>
            </a:r>
            <a:r>
              <a:rPr lang="en" sz="1200"/>
              <a:t> </a:t>
            </a:r>
            <a:r>
              <a:rPr lang="en" sz="1200">
                <a:solidFill>
                  <a:srgbClr val="3C4043"/>
                </a:solidFill>
              </a:rPr>
              <a:t>col</a:t>
            </a:r>
            <a:r>
              <a:rPr lang="en" sz="1200">
                <a:solidFill>
                  <a:srgbClr val="055BE0"/>
                </a:solidFill>
              </a:rPr>
              <a:t>+</a:t>
            </a:r>
            <a:r>
              <a:rPr lang="en" sz="1200">
                <a:solidFill>
                  <a:srgbClr val="3C4043"/>
                </a:solidFill>
              </a:rPr>
              <a:t>config</a:t>
            </a:r>
            <a:r>
              <a:rPr lang="en" sz="1200">
                <a:solidFill>
                  <a:srgbClr val="055BE0"/>
                </a:solidFill>
              </a:rPr>
              <a:t>.</a:t>
            </a:r>
            <a:r>
              <a:rPr lang="en" sz="1200">
                <a:solidFill>
                  <a:srgbClr val="3C4043"/>
                </a:solidFill>
              </a:rPr>
              <a:t>inarow)])</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if</a:t>
            </a:r>
            <a:r>
              <a:rPr lang="en" sz="1200"/>
              <a:t> </a:t>
            </a:r>
            <a:r>
              <a:rPr lang="en" sz="1200">
                <a:solidFill>
                  <a:srgbClr val="3C4043"/>
                </a:solidFill>
              </a:rPr>
              <a:t>is_terminal_window(window,</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None/>
            </a:pPr>
            <a:r>
              <a:rPr lang="en" sz="1200"/>
              <a:t>            	</a:t>
            </a:r>
            <a:r>
              <a:rPr lang="en" sz="1200">
                <a:solidFill>
                  <a:srgbClr val="007B00"/>
                </a:solidFill>
              </a:rPr>
              <a:t>return</a:t>
            </a:r>
            <a:r>
              <a:rPr lang="en" sz="1200"/>
              <a:t> </a:t>
            </a:r>
            <a:r>
              <a:rPr lang="en" sz="1200">
                <a:solidFill>
                  <a:srgbClr val="3D7E7E"/>
                </a:solidFill>
              </a:rPr>
              <a:t>True</a:t>
            </a:r>
            <a:endParaRPr sz="1200">
              <a:solidFill>
                <a:srgbClr val="3D7E7E"/>
              </a:solidFill>
            </a:endParaRPr>
          </a:p>
          <a:p>
            <a:pPr indent="0" lvl="0" marL="114300" rtl="0" algn="l">
              <a:lnSpc>
                <a:spcPct val="107000"/>
              </a:lnSpc>
              <a:spcBef>
                <a:spcPts val="800"/>
              </a:spcBef>
              <a:spcAft>
                <a:spcPts val="800"/>
              </a:spcAft>
              <a:buNone/>
            </a:pPr>
            <a:r>
              <a:rPr lang="en" sz="1200"/>
              <a:t>	</a:t>
            </a:r>
            <a:r>
              <a:rPr lang="en" sz="1200">
                <a:solidFill>
                  <a:srgbClr val="007B00"/>
                </a:solidFill>
              </a:rPr>
              <a:t>return</a:t>
            </a:r>
            <a:r>
              <a:rPr lang="en" sz="1200"/>
              <a:t> </a:t>
            </a:r>
            <a:r>
              <a:rPr lang="en" sz="1200">
                <a:solidFill>
                  <a:srgbClr val="3D7E7E"/>
                </a:solidFill>
              </a:rPr>
              <a:t>False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idx="1" type="body"/>
          </p:nvPr>
        </p:nvSpPr>
        <p:spPr>
          <a:xfrm>
            <a:off x="311700" y="186075"/>
            <a:ext cx="8520600" cy="4715700"/>
          </a:xfrm>
          <a:prstGeom prst="rect">
            <a:avLst/>
          </a:prstGeom>
        </p:spPr>
        <p:txBody>
          <a:bodyPr anchorCtr="0" anchor="t" bIns="91425" lIns="91425" spcFirstLastPara="1" rIns="91425" wrap="square" tIns="91425">
            <a:normAutofit lnSpcReduction="20000"/>
          </a:bodyPr>
          <a:lstStyle/>
          <a:p>
            <a:pPr indent="0" lvl="0" marL="114300" rtl="0" algn="l">
              <a:lnSpc>
                <a:spcPct val="107000"/>
              </a:lnSpc>
              <a:spcBef>
                <a:spcPts val="0"/>
              </a:spcBef>
              <a:spcAft>
                <a:spcPts val="0"/>
              </a:spcAft>
              <a:buNone/>
            </a:pPr>
            <a:r>
              <a:rPr i="1" lang="en" sz="1050">
                <a:solidFill>
                  <a:srgbClr val="3C4043"/>
                </a:solidFill>
              </a:rPr>
              <a:t># Minimax implementation</a:t>
            </a:r>
            <a:endParaRPr i="1" sz="1050">
              <a:solidFill>
                <a:srgbClr val="3C4043"/>
              </a:solidFill>
            </a:endParaRPr>
          </a:p>
          <a:p>
            <a:pPr indent="0" lvl="0" marL="114300" rtl="0" algn="l">
              <a:lnSpc>
                <a:spcPct val="107000"/>
              </a:lnSpc>
              <a:spcBef>
                <a:spcPts val="800"/>
              </a:spcBef>
              <a:spcAft>
                <a:spcPts val="0"/>
              </a:spcAft>
              <a:buNone/>
            </a:pPr>
            <a:r>
              <a:rPr lang="en" sz="1050">
                <a:solidFill>
                  <a:srgbClr val="007B00"/>
                </a:solidFill>
              </a:rPr>
              <a:t>def</a:t>
            </a:r>
            <a:r>
              <a:rPr lang="en" sz="1050"/>
              <a:t> </a:t>
            </a:r>
            <a:r>
              <a:rPr lang="en" sz="1050">
                <a:solidFill>
                  <a:srgbClr val="3C4043"/>
                </a:solidFill>
              </a:rPr>
              <a:t>minimax(node,</a:t>
            </a:r>
            <a:r>
              <a:rPr lang="en" sz="1050"/>
              <a:t> </a:t>
            </a:r>
            <a:r>
              <a:rPr lang="en" sz="1050">
                <a:solidFill>
                  <a:srgbClr val="3C4043"/>
                </a:solidFill>
              </a:rPr>
              <a:t>depth,</a:t>
            </a:r>
            <a:r>
              <a:rPr lang="en" sz="1050"/>
              <a:t> </a:t>
            </a:r>
            <a:r>
              <a:rPr lang="en" sz="1050">
                <a:solidFill>
                  <a:srgbClr val="3C4043"/>
                </a:solidFill>
              </a:rPr>
              <a:t>maximizingPlayer,</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is_terminal</a:t>
            </a:r>
            <a:r>
              <a:rPr lang="en" sz="1050"/>
              <a:t> </a:t>
            </a:r>
            <a:r>
              <a:rPr lang="en" sz="1050">
                <a:solidFill>
                  <a:srgbClr val="055BE0"/>
                </a:solidFill>
              </a:rPr>
              <a:t>=</a:t>
            </a:r>
            <a:r>
              <a:rPr lang="en" sz="1050"/>
              <a:t> </a:t>
            </a:r>
            <a:r>
              <a:rPr lang="en" sz="1050">
                <a:solidFill>
                  <a:srgbClr val="3C4043"/>
                </a:solidFill>
              </a:rPr>
              <a:t>is_terminal_node(node,</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valid_moves</a:t>
            </a:r>
            <a:r>
              <a:rPr lang="en" sz="1050"/>
              <a:t> </a:t>
            </a:r>
            <a:r>
              <a:rPr lang="en" sz="1050">
                <a:solidFill>
                  <a:srgbClr val="055BE0"/>
                </a:solidFill>
              </a:rPr>
              <a:t>=</a:t>
            </a:r>
            <a:r>
              <a:rPr lang="en" sz="1050"/>
              <a:t> </a:t>
            </a:r>
            <a:r>
              <a:rPr lang="en" sz="1050">
                <a:solidFill>
                  <a:srgbClr val="3C4043"/>
                </a:solidFill>
              </a:rPr>
              <a:t>[c</a:t>
            </a:r>
            <a:r>
              <a:rPr lang="en" sz="1050"/>
              <a:t> </a:t>
            </a:r>
            <a:r>
              <a:rPr lang="en" sz="1050">
                <a:solidFill>
                  <a:srgbClr val="007B00"/>
                </a:solidFill>
              </a:rPr>
              <a:t>for</a:t>
            </a:r>
            <a:r>
              <a:rPr lang="en" sz="1050"/>
              <a:t> </a:t>
            </a:r>
            <a:r>
              <a:rPr lang="en" sz="1050">
                <a:solidFill>
                  <a:srgbClr val="3C4043"/>
                </a:solidFill>
              </a:rPr>
              <a:t>c</a:t>
            </a:r>
            <a:r>
              <a:rPr lang="en" sz="1050"/>
              <a:t> </a:t>
            </a:r>
            <a:r>
              <a:rPr b="1" lang="en" sz="1050">
                <a:solidFill>
                  <a:srgbClr val="AA22FF"/>
                </a:solidFill>
              </a:rPr>
              <a:t>in</a:t>
            </a:r>
            <a:r>
              <a:rPr lang="en" sz="1050"/>
              <a:t> </a:t>
            </a:r>
            <a:r>
              <a:rPr lang="en" sz="1050">
                <a:solidFill>
                  <a:srgbClr val="008000"/>
                </a:solidFill>
              </a:rPr>
              <a:t>range</a:t>
            </a:r>
            <a:r>
              <a:rPr lang="en" sz="1050">
                <a:solidFill>
                  <a:srgbClr val="3C4043"/>
                </a:solidFill>
              </a:rPr>
              <a:t>(config</a:t>
            </a:r>
            <a:r>
              <a:rPr lang="en" sz="1050">
                <a:solidFill>
                  <a:srgbClr val="055BE0"/>
                </a:solidFill>
              </a:rPr>
              <a:t>.</a:t>
            </a:r>
            <a:r>
              <a:rPr lang="en" sz="1050">
                <a:solidFill>
                  <a:srgbClr val="3C4043"/>
                </a:solidFill>
              </a:rPr>
              <a:t>columns)</a:t>
            </a:r>
            <a:r>
              <a:rPr lang="en" sz="1050"/>
              <a:t> </a:t>
            </a:r>
            <a:r>
              <a:rPr lang="en" sz="1050">
                <a:solidFill>
                  <a:srgbClr val="007B00"/>
                </a:solidFill>
              </a:rPr>
              <a:t>if</a:t>
            </a:r>
            <a:r>
              <a:rPr lang="en" sz="1050"/>
              <a:t> </a:t>
            </a:r>
            <a:r>
              <a:rPr lang="en" sz="1050">
                <a:solidFill>
                  <a:srgbClr val="3C4043"/>
                </a:solidFill>
              </a:rPr>
              <a:t>node[</a:t>
            </a:r>
            <a:r>
              <a:rPr lang="en" sz="1050">
                <a:solidFill>
                  <a:srgbClr val="666666"/>
                </a:solidFill>
              </a:rPr>
              <a:t>0</a:t>
            </a:r>
            <a:r>
              <a:rPr lang="en" sz="1050">
                <a:solidFill>
                  <a:srgbClr val="3C4043"/>
                </a:solidFill>
              </a:rPr>
              <a:t>][c]</a:t>
            </a:r>
            <a:r>
              <a:rPr lang="en" sz="1050"/>
              <a:t> </a:t>
            </a:r>
            <a:r>
              <a:rPr lang="en" sz="1050">
                <a:solidFill>
                  <a:srgbClr val="055BE0"/>
                </a:solidFill>
              </a:rPr>
              <a:t>==</a:t>
            </a:r>
            <a:r>
              <a:rPr lang="en" sz="1050"/>
              <a:t> </a:t>
            </a:r>
            <a:r>
              <a:rPr lang="en" sz="1050">
                <a:solidFill>
                  <a:srgbClr val="666666"/>
                </a:solidFill>
              </a:rPr>
              <a:t>0</a:t>
            </a:r>
            <a:r>
              <a:rPr lang="en" sz="1050">
                <a:solidFill>
                  <a:srgbClr val="3C4043"/>
                </a:solidFill>
              </a:rPr>
              <a:t>]</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if</a:t>
            </a:r>
            <a:r>
              <a:rPr lang="en" sz="1050"/>
              <a:t> </a:t>
            </a:r>
            <a:r>
              <a:rPr lang="en" sz="1050">
                <a:solidFill>
                  <a:srgbClr val="3C4043"/>
                </a:solidFill>
              </a:rPr>
              <a:t>depth</a:t>
            </a:r>
            <a:r>
              <a:rPr lang="en" sz="1050"/>
              <a:t> </a:t>
            </a:r>
            <a:r>
              <a:rPr lang="en" sz="1050">
                <a:solidFill>
                  <a:srgbClr val="055BE0"/>
                </a:solidFill>
              </a:rPr>
              <a:t>==</a:t>
            </a:r>
            <a:r>
              <a:rPr lang="en" sz="1050"/>
              <a:t> </a:t>
            </a:r>
            <a:r>
              <a:rPr lang="en" sz="1050">
                <a:solidFill>
                  <a:srgbClr val="666666"/>
                </a:solidFill>
              </a:rPr>
              <a:t>0</a:t>
            </a:r>
            <a:r>
              <a:rPr lang="en" sz="1050"/>
              <a:t> </a:t>
            </a:r>
            <a:r>
              <a:rPr b="1" lang="en" sz="1050">
                <a:solidFill>
                  <a:srgbClr val="AA22FF"/>
                </a:solidFill>
              </a:rPr>
              <a:t>or</a:t>
            </a:r>
            <a:r>
              <a:rPr lang="en" sz="1050"/>
              <a:t> </a:t>
            </a:r>
            <a:r>
              <a:rPr lang="en" sz="1050">
                <a:solidFill>
                  <a:srgbClr val="3C4043"/>
                </a:solidFill>
              </a:rPr>
              <a:t>is_terminal:</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return</a:t>
            </a:r>
            <a:r>
              <a:rPr lang="en" sz="1050"/>
              <a:t> </a:t>
            </a:r>
            <a:r>
              <a:rPr lang="en" sz="1050">
                <a:solidFill>
                  <a:srgbClr val="3C4043"/>
                </a:solidFill>
              </a:rPr>
              <a:t>get_heuristic(node,</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if</a:t>
            </a:r>
            <a:r>
              <a:rPr lang="en" sz="1050"/>
              <a:t> </a:t>
            </a:r>
            <a:r>
              <a:rPr lang="en" sz="1050">
                <a:solidFill>
                  <a:srgbClr val="3C4043"/>
                </a:solidFill>
              </a:rPr>
              <a:t>maximizingPlayer:</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value</a:t>
            </a:r>
            <a:r>
              <a:rPr lang="en" sz="1050"/>
              <a:t> </a:t>
            </a:r>
            <a:r>
              <a:rPr lang="en" sz="1050">
                <a:solidFill>
                  <a:srgbClr val="055BE0"/>
                </a:solidFill>
              </a:rPr>
              <a:t>=</a:t>
            </a:r>
            <a:r>
              <a:rPr lang="en" sz="1050"/>
              <a:t> </a:t>
            </a:r>
            <a:r>
              <a:rPr lang="en" sz="1050">
                <a:solidFill>
                  <a:srgbClr val="055BE0"/>
                </a:solidFill>
              </a:rPr>
              <a:t>-</a:t>
            </a:r>
            <a:r>
              <a:rPr lang="en" sz="1050">
                <a:solidFill>
                  <a:srgbClr val="3C4043"/>
                </a:solidFill>
              </a:rPr>
              <a:t>np</a:t>
            </a:r>
            <a:r>
              <a:rPr lang="en" sz="1050">
                <a:solidFill>
                  <a:srgbClr val="055BE0"/>
                </a:solidFill>
              </a:rPr>
              <a:t>.</a:t>
            </a:r>
            <a:r>
              <a:rPr lang="en" sz="1050">
                <a:solidFill>
                  <a:srgbClr val="3C4043"/>
                </a:solidFill>
              </a:rPr>
              <a:t>Inf</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for</a:t>
            </a:r>
            <a:r>
              <a:rPr lang="en" sz="1050"/>
              <a:t> </a:t>
            </a:r>
            <a:r>
              <a:rPr lang="en" sz="1050">
                <a:solidFill>
                  <a:srgbClr val="3C4043"/>
                </a:solidFill>
              </a:rPr>
              <a:t>col</a:t>
            </a:r>
            <a:r>
              <a:rPr lang="en" sz="1050"/>
              <a:t> </a:t>
            </a:r>
            <a:r>
              <a:rPr b="1" lang="en" sz="1050">
                <a:solidFill>
                  <a:srgbClr val="AA22FF"/>
                </a:solidFill>
              </a:rPr>
              <a:t>in</a:t>
            </a:r>
            <a:r>
              <a:rPr lang="en" sz="1050"/>
              <a:t> </a:t>
            </a:r>
            <a:r>
              <a:rPr lang="en" sz="1050">
                <a:solidFill>
                  <a:srgbClr val="3C4043"/>
                </a:solidFill>
              </a:rPr>
              <a:t>valid_moves:</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child</a:t>
            </a:r>
            <a:r>
              <a:rPr lang="en" sz="1050"/>
              <a:t> </a:t>
            </a:r>
            <a:r>
              <a:rPr lang="en" sz="1050">
                <a:solidFill>
                  <a:srgbClr val="055BE0"/>
                </a:solidFill>
              </a:rPr>
              <a:t>=</a:t>
            </a:r>
            <a:r>
              <a:rPr lang="en" sz="1050"/>
              <a:t> </a:t>
            </a:r>
            <a:r>
              <a:rPr lang="en" sz="1050">
                <a:solidFill>
                  <a:srgbClr val="3C4043"/>
                </a:solidFill>
              </a:rPr>
              <a:t>drop_piece(node,</a:t>
            </a:r>
            <a:r>
              <a:rPr lang="en" sz="1050"/>
              <a:t> </a:t>
            </a:r>
            <a:r>
              <a:rPr lang="en" sz="1050">
                <a:solidFill>
                  <a:srgbClr val="3C4043"/>
                </a:solidFill>
              </a:rPr>
              <a:t>col,</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value</a:t>
            </a:r>
            <a:r>
              <a:rPr lang="en" sz="1050"/>
              <a:t> </a:t>
            </a:r>
            <a:r>
              <a:rPr lang="en" sz="1050">
                <a:solidFill>
                  <a:srgbClr val="055BE0"/>
                </a:solidFill>
              </a:rPr>
              <a:t>=</a:t>
            </a:r>
            <a:r>
              <a:rPr lang="en" sz="1050"/>
              <a:t> </a:t>
            </a:r>
            <a:r>
              <a:rPr lang="en" sz="1050">
                <a:solidFill>
                  <a:srgbClr val="008000"/>
                </a:solidFill>
              </a:rPr>
              <a:t>max</a:t>
            </a:r>
            <a:r>
              <a:rPr lang="en" sz="1050">
                <a:solidFill>
                  <a:srgbClr val="3C4043"/>
                </a:solidFill>
              </a:rPr>
              <a:t>(value,</a:t>
            </a:r>
            <a:r>
              <a:rPr lang="en" sz="1050"/>
              <a:t> </a:t>
            </a:r>
            <a:r>
              <a:rPr lang="en" sz="1050">
                <a:solidFill>
                  <a:srgbClr val="3C4043"/>
                </a:solidFill>
              </a:rPr>
              <a:t>minimax(child,</a:t>
            </a:r>
            <a:r>
              <a:rPr lang="en" sz="1050"/>
              <a:t> </a:t>
            </a:r>
            <a:r>
              <a:rPr lang="en" sz="1050">
                <a:solidFill>
                  <a:srgbClr val="3C4043"/>
                </a:solidFill>
              </a:rPr>
              <a:t>depth</a:t>
            </a:r>
            <a:r>
              <a:rPr lang="en" sz="1050">
                <a:solidFill>
                  <a:srgbClr val="055BE0"/>
                </a:solidFill>
              </a:rPr>
              <a:t>-</a:t>
            </a:r>
            <a:r>
              <a:rPr lang="en" sz="1050">
                <a:solidFill>
                  <a:srgbClr val="666666"/>
                </a:solidFill>
              </a:rPr>
              <a:t>1</a:t>
            </a:r>
            <a:r>
              <a:rPr lang="en" sz="1050">
                <a:solidFill>
                  <a:srgbClr val="3C4043"/>
                </a:solidFill>
              </a:rPr>
              <a:t>,</a:t>
            </a:r>
            <a:r>
              <a:rPr lang="en" sz="1050"/>
              <a:t> </a:t>
            </a:r>
            <a:r>
              <a:rPr lang="en" sz="1050">
                <a:solidFill>
                  <a:srgbClr val="3D7E7E"/>
                </a:solidFill>
              </a:rPr>
              <a:t>False</a:t>
            </a:r>
            <a:r>
              <a:rPr lang="en" sz="1050">
                <a:solidFill>
                  <a:srgbClr val="3C4043"/>
                </a:solidFill>
              </a:rPr>
              <a:t>,</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return</a:t>
            </a:r>
            <a:r>
              <a:rPr lang="en" sz="1050"/>
              <a:t> </a:t>
            </a:r>
            <a:r>
              <a:rPr lang="en" sz="1050">
                <a:solidFill>
                  <a:srgbClr val="3C4043"/>
                </a:solidFill>
              </a:rPr>
              <a:t>value</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else</a:t>
            </a:r>
            <a:r>
              <a:rPr lang="en" sz="1050">
                <a:solidFill>
                  <a:srgbClr val="3C4043"/>
                </a:solidFill>
              </a:rPr>
              <a:t>:</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value</a:t>
            </a:r>
            <a:r>
              <a:rPr lang="en" sz="1050"/>
              <a:t> </a:t>
            </a:r>
            <a:r>
              <a:rPr lang="en" sz="1050">
                <a:solidFill>
                  <a:srgbClr val="055BE0"/>
                </a:solidFill>
              </a:rPr>
              <a:t>=</a:t>
            </a:r>
            <a:r>
              <a:rPr lang="en" sz="1050"/>
              <a:t> </a:t>
            </a:r>
            <a:r>
              <a:rPr lang="en" sz="1050">
                <a:solidFill>
                  <a:srgbClr val="3C4043"/>
                </a:solidFill>
              </a:rPr>
              <a:t>np</a:t>
            </a:r>
            <a:r>
              <a:rPr lang="en" sz="1050">
                <a:solidFill>
                  <a:srgbClr val="055BE0"/>
                </a:solidFill>
              </a:rPr>
              <a:t>.</a:t>
            </a:r>
            <a:r>
              <a:rPr lang="en" sz="1050">
                <a:solidFill>
                  <a:srgbClr val="3C4043"/>
                </a:solidFill>
              </a:rPr>
              <a:t>Inf</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007B00"/>
                </a:solidFill>
              </a:rPr>
              <a:t>for</a:t>
            </a:r>
            <a:r>
              <a:rPr lang="en" sz="1050"/>
              <a:t> </a:t>
            </a:r>
            <a:r>
              <a:rPr lang="en" sz="1050">
                <a:solidFill>
                  <a:srgbClr val="3C4043"/>
                </a:solidFill>
              </a:rPr>
              <a:t>col</a:t>
            </a:r>
            <a:r>
              <a:rPr lang="en" sz="1050"/>
              <a:t> </a:t>
            </a:r>
            <a:r>
              <a:rPr b="1" lang="en" sz="1050">
                <a:solidFill>
                  <a:srgbClr val="AA22FF"/>
                </a:solidFill>
              </a:rPr>
              <a:t>in</a:t>
            </a:r>
            <a:r>
              <a:rPr lang="en" sz="1050"/>
              <a:t> </a:t>
            </a:r>
            <a:r>
              <a:rPr lang="en" sz="1050">
                <a:solidFill>
                  <a:srgbClr val="3C4043"/>
                </a:solidFill>
              </a:rPr>
              <a:t>valid_moves:</a:t>
            </a:r>
            <a:endParaRPr sz="1050">
              <a:solidFill>
                <a:srgbClr val="3C4043"/>
              </a:solidFill>
            </a:endParaRPr>
          </a:p>
          <a:p>
            <a:pPr indent="0" lvl="0" marL="114300" rtl="0" algn="l">
              <a:lnSpc>
                <a:spcPct val="107000"/>
              </a:lnSpc>
              <a:spcBef>
                <a:spcPts val="800"/>
              </a:spcBef>
              <a:spcAft>
                <a:spcPts val="0"/>
              </a:spcAft>
              <a:buNone/>
            </a:pPr>
            <a:r>
              <a:rPr lang="en" sz="1050"/>
              <a:t>        	</a:t>
            </a:r>
            <a:r>
              <a:rPr lang="en" sz="1050">
                <a:solidFill>
                  <a:srgbClr val="3C4043"/>
                </a:solidFill>
              </a:rPr>
              <a:t>child</a:t>
            </a:r>
            <a:r>
              <a:rPr lang="en" sz="1050"/>
              <a:t> </a:t>
            </a:r>
            <a:r>
              <a:rPr lang="en" sz="1050">
                <a:solidFill>
                  <a:srgbClr val="055BE0"/>
                </a:solidFill>
              </a:rPr>
              <a:t>=</a:t>
            </a:r>
            <a:r>
              <a:rPr lang="en" sz="1050"/>
              <a:t> </a:t>
            </a:r>
            <a:r>
              <a:rPr lang="en" sz="1050">
                <a:solidFill>
                  <a:srgbClr val="3C4043"/>
                </a:solidFill>
              </a:rPr>
              <a:t>drop_piece(node,</a:t>
            </a:r>
            <a:r>
              <a:rPr lang="en" sz="1050"/>
              <a:t> </a:t>
            </a:r>
            <a:r>
              <a:rPr lang="en" sz="1050">
                <a:solidFill>
                  <a:srgbClr val="3C4043"/>
                </a:solidFill>
              </a:rPr>
              <a:t>col,</a:t>
            </a:r>
            <a:r>
              <a:rPr lang="en" sz="1050"/>
              <a:t> </a:t>
            </a:r>
            <a:r>
              <a:rPr lang="en" sz="1050">
                <a:solidFill>
                  <a:srgbClr val="3C4043"/>
                </a:solidFill>
              </a:rPr>
              <a:t>mark</a:t>
            </a:r>
            <a:r>
              <a:rPr lang="en" sz="1050">
                <a:solidFill>
                  <a:srgbClr val="055BE0"/>
                </a:solidFill>
              </a:rPr>
              <a:t>%</a:t>
            </a:r>
            <a:r>
              <a:rPr lang="en" sz="1050">
                <a:solidFill>
                  <a:srgbClr val="007B00"/>
                </a:solidFill>
              </a:rPr>
              <a:t>2</a:t>
            </a:r>
            <a:r>
              <a:rPr lang="en" sz="1050"/>
              <a:t>+1, config)</a:t>
            </a:r>
            <a:endParaRPr sz="1050"/>
          </a:p>
          <a:p>
            <a:pPr indent="0" lvl="0" marL="114300" rtl="0" algn="l">
              <a:lnSpc>
                <a:spcPct val="107000"/>
              </a:lnSpc>
              <a:spcBef>
                <a:spcPts val="800"/>
              </a:spcBef>
              <a:spcAft>
                <a:spcPts val="0"/>
              </a:spcAft>
              <a:buNone/>
            </a:pPr>
            <a:r>
              <a:rPr lang="en" sz="1050"/>
              <a:t>        	</a:t>
            </a:r>
            <a:r>
              <a:rPr lang="en" sz="1050">
                <a:solidFill>
                  <a:srgbClr val="3C4043"/>
                </a:solidFill>
              </a:rPr>
              <a:t>value</a:t>
            </a:r>
            <a:r>
              <a:rPr lang="en" sz="1050"/>
              <a:t> </a:t>
            </a:r>
            <a:r>
              <a:rPr lang="en" sz="1050">
                <a:solidFill>
                  <a:srgbClr val="055BE0"/>
                </a:solidFill>
              </a:rPr>
              <a:t>=</a:t>
            </a:r>
            <a:r>
              <a:rPr lang="en" sz="1050"/>
              <a:t> </a:t>
            </a:r>
            <a:r>
              <a:rPr lang="en" sz="1050">
                <a:solidFill>
                  <a:srgbClr val="008000"/>
                </a:solidFill>
              </a:rPr>
              <a:t>min</a:t>
            </a:r>
            <a:r>
              <a:rPr lang="en" sz="1050">
                <a:solidFill>
                  <a:srgbClr val="3C4043"/>
                </a:solidFill>
              </a:rPr>
              <a:t>(value,</a:t>
            </a:r>
            <a:r>
              <a:rPr lang="en" sz="1050"/>
              <a:t> </a:t>
            </a:r>
            <a:r>
              <a:rPr lang="en" sz="1050">
                <a:solidFill>
                  <a:srgbClr val="3C4043"/>
                </a:solidFill>
              </a:rPr>
              <a:t>minimax(child,</a:t>
            </a:r>
            <a:r>
              <a:rPr lang="en" sz="1050"/>
              <a:t> </a:t>
            </a:r>
            <a:r>
              <a:rPr lang="en" sz="1050">
                <a:solidFill>
                  <a:srgbClr val="3C4043"/>
                </a:solidFill>
              </a:rPr>
              <a:t>depth</a:t>
            </a:r>
            <a:r>
              <a:rPr lang="en" sz="1050">
                <a:solidFill>
                  <a:srgbClr val="055BE0"/>
                </a:solidFill>
              </a:rPr>
              <a:t>-</a:t>
            </a:r>
            <a:r>
              <a:rPr lang="en" sz="1050">
                <a:solidFill>
                  <a:srgbClr val="666666"/>
                </a:solidFill>
              </a:rPr>
              <a:t>1</a:t>
            </a:r>
            <a:r>
              <a:rPr lang="en" sz="1050">
                <a:solidFill>
                  <a:srgbClr val="3C4043"/>
                </a:solidFill>
              </a:rPr>
              <a:t>,</a:t>
            </a:r>
            <a:r>
              <a:rPr lang="en" sz="1050"/>
              <a:t> </a:t>
            </a:r>
            <a:r>
              <a:rPr lang="en" sz="1050">
                <a:solidFill>
                  <a:srgbClr val="3D7E7E"/>
                </a:solidFill>
              </a:rPr>
              <a:t>True</a:t>
            </a:r>
            <a:r>
              <a:rPr lang="en" sz="1050">
                <a:solidFill>
                  <a:srgbClr val="3C4043"/>
                </a:solidFill>
              </a:rPr>
              <a:t>,</a:t>
            </a:r>
            <a:r>
              <a:rPr lang="en" sz="1050"/>
              <a:t> </a:t>
            </a:r>
            <a:r>
              <a:rPr lang="en" sz="1050">
                <a:solidFill>
                  <a:srgbClr val="3C4043"/>
                </a:solidFill>
              </a:rPr>
              <a:t>mark,</a:t>
            </a:r>
            <a:r>
              <a:rPr lang="en" sz="1050"/>
              <a:t> </a:t>
            </a:r>
            <a:r>
              <a:rPr lang="en" sz="1050">
                <a:solidFill>
                  <a:srgbClr val="3C4043"/>
                </a:solidFill>
              </a:rPr>
              <a:t>config))</a:t>
            </a:r>
            <a:endParaRPr sz="1050">
              <a:solidFill>
                <a:srgbClr val="3C4043"/>
              </a:solidFill>
            </a:endParaRPr>
          </a:p>
          <a:p>
            <a:pPr indent="0" lvl="0" marL="114300" rtl="0" algn="l">
              <a:lnSpc>
                <a:spcPct val="107000"/>
              </a:lnSpc>
              <a:spcBef>
                <a:spcPts val="800"/>
              </a:spcBef>
              <a:spcAft>
                <a:spcPts val="800"/>
              </a:spcAft>
              <a:buNone/>
            </a:pPr>
            <a:r>
              <a:rPr lang="en" sz="1050"/>
              <a:t>    	</a:t>
            </a:r>
            <a:r>
              <a:rPr lang="en" sz="1050">
                <a:solidFill>
                  <a:srgbClr val="007B00"/>
                </a:solidFill>
              </a:rPr>
              <a:t>return</a:t>
            </a:r>
            <a:r>
              <a:rPr lang="en" sz="1050"/>
              <a:t> </a:t>
            </a:r>
            <a:r>
              <a:rPr lang="en" sz="1050">
                <a:solidFill>
                  <a:srgbClr val="3C4043"/>
                </a:solidFill>
              </a:rPr>
              <a:t>value</a:t>
            </a:r>
            <a:endParaRPr i="1" sz="1200">
              <a:solidFill>
                <a:srgbClr val="3C4043"/>
              </a:solidFill>
              <a:highlight>
                <a:srgbClr val="F1F3F4"/>
              </a:highlight>
            </a:endParaRPr>
          </a:p>
        </p:txBody>
      </p:sp>
      <p:sp>
        <p:nvSpPr>
          <p:cNvPr id="180" name="Google Shape;180;p33"/>
          <p:cNvSpPr txBox="1"/>
          <p:nvPr>
            <p:ph idx="1" type="body"/>
          </p:nvPr>
        </p:nvSpPr>
        <p:spPr>
          <a:xfrm>
            <a:off x="4931775" y="410625"/>
            <a:ext cx="3828300" cy="4181100"/>
          </a:xfrm>
          <a:prstGeom prst="rect">
            <a:avLst/>
          </a:prstGeom>
        </p:spPr>
        <p:txBody>
          <a:bodyPr anchorCtr="0" anchor="t" bIns="91425" lIns="91425" spcFirstLastPara="1" rIns="91425" wrap="square" tIns="91425">
            <a:normAutofit/>
          </a:bodyPr>
          <a:lstStyle/>
          <a:p>
            <a:pPr indent="0" lvl="0" marL="114300" rtl="0" algn="just">
              <a:spcBef>
                <a:spcPts val="0"/>
              </a:spcBef>
              <a:spcAft>
                <a:spcPts val="0"/>
              </a:spcAft>
              <a:buNone/>
            </a:pPr>
            <a:r>
              <a:rPr lang="en" sz="1200">
                <a:solidFill>
                  <a:srgbClr val="093C92"/>
                </a:solidFill>
              </a:rPr>
              <a:t>This function implements the minimax algorithm, which is a recursive algorithm used to choose the best move for the current player, assuming the opponent also plays optimally.</a:t>
            </a:r>
            <a:endParaRPr sz="1200">
              <a:solidFill>
                <a:srgbClr val="093C92"/>
              </a:solidFill>
            </a:endParaRPr>
          </a:p>
          <a:p>
            <a:pPr indent="0" lvl="0" marL="114300" rtl="0" algn="just">
              <a:spcBef>
                <a:spcPts val="0"/>
              </a:spcBef>
              <a:spcAft>
                <a:spcPts val="0"/>
              </a:spcAft>
              <a:buNone/>
            </a:pPr>
            <a:r>
              <a:rPr lang="en" sz="1200" u="sng">
                <a:solidFill>
                  <a:srgbClr val="093C92"/>
                </a:solidFill>
              </a:rPr>
              <a:t>Explanation of the function</a:t>
            </a:r>
            <a:endParaRPr sz="1200" u="sng">
              <a:solidFill>
                <a:srgbClr val="093C92"/>
              </a:solidFill>
            </a:endParaRPr>
          </a:p>
          <a:p>
            <a:pPr indent="0" lvl="0" marL="114300" rtl="0" algn="just">
              <a:spcBef>
                <a:spcPts val="0"/>
              </a:spcBef>
              <a:spcAft>
                <a:spcPts val="0"/>
              </a:spcAft>
              <a:buNone/>
            </a:pPr>
            <a:r>
              <a:rPr b="1" lang="en" sz="1200">
                <a:solidFill>
                  <a:srgbClr val="FF0000"/>
                </a:solidFill>
              </a:rPr>
              <a:t>If the depth is 0 </a:t>
            </a:r>
            <a:r>
              <a:rPr lang="en" sz="1200">
                <a:solidFill>
                  <a:srgbClr val="FF0000"/>
                </a:solidFill>
              </a:rPr>
              <a:t>or the game has ended, it returns the heuristic value of the node.</a:t>
            </a:r>
            <a:endParaRPr sz="1200">
              <a:solidFill>
                <a:srgbClr val="FF0000"/>
              </a:solidFill>
            </a:endParaRPr>
          </a:p>
          <a:p>
            <a:pPr indent="0" lvl="0" marL="114300" rtl="0" algn="just">
              <a:spcBef>
                <a:spcPts val="0"/>
              </a:spcBef>
              <a:spcAft>
                <a:spcPts val="0"/>
              </a:spcAft>
              <a:buNone/>
            </a:pPr>
            <a:r>
              <a:rPr lang="en" sz="1200">
                <a:solidFill>
                  <a:srgbClr val="FF0000"/>
                </a:solidFill>
              </a:rPr>
              <a:t>After that we would have </a:t>
            </a:r>
            <a:r>
              <a:rPr b="1" lang="en" sz="1200">
                <a:solidFill>
                  <a:srgbClr val="FF0000"/>
                </a:solidFill>
              </a:rPr>
              <a:t>two cases </a:t>
            </a:r>
            <a:r>
              <a:rPr lang="en" sz="1200">
                <a:solidFill>
                  <a:srgbClr val="FF0000"/>
                </a:solidFill>
              </a:rPr>
              <a:t>where </a:t>
            </a:r>
            <a:r>
              <a:rPr b="1" lang="en" sz="1200" u="sng">
                <a:solidFill>
                  <a:srgbClr val="FF0000"/>
                </a:solidFill>
              </a:rPr>
              <a:t>firstly, it is thinking about maximizing its output when it is his turn and secondly, it is minimizing the output when it is opponents turn</a:t>
            </a:r>
            <a:endParaRPr b="1" sz="1200" u="sng">
              <a:solidFill>
                <a:srgbClr val="FF0000"/>
              </a:solidFill>
            </a:endParaRPr>
          </a:p>
          <a:p>
            <a:pPr indent="0" lvl="0" marL="114300" rtl="0" algn="just">
              <a:spcBef>
                <a:spcPts val="0"/>
              </a:spcBef>
              <a:spcAft>
                <a:spcPts val="0"/>
              </a:spcAft>
              <a:buNone/>
            </a:pPr>
            <a:r>
              <a:rPr lang="en" sz="1200">
                <a:solidFill>
                  <a:srgbClr val="FF0000"/>
                </a:solidFill>
              </a:rPr>
              <a:t> </a:t>
            </a:r>
            <a:endParaRPr sz="1200">
              <a:solidFill>
                <a:srgbClr val="FF0000"/>
              </a:solidFill>
            </a:endParaRPr>
          </a:p>
          <a:p>
            <a:pPr indent="0" lvl="0" marL="114300" rtl="0" algn="just">
              <a:spcBef>
                <a:spcPts val="0"/>
              </a:spcBef>
              <a:spcAft>
                <a:spcPts val="0"/>
              </a:spcAft>
              <a:buNone/>
            </a:pPr>
            <a:r>
              <a:rPr lang="en" sz="1200">
                <a:solidFill>
                  <a:srgbClr val="FF0000"/>
                </a:solidFill>
              </a:rPr>
              <a:t>If it's the maximizing player's turn, it calculates the maximum possible score for the current node by recursively calling minimax for all possible moves.</a:t>
            </a:r>
            <a:endParaRPr sz="1200">
              <a:solidFill>
                <a:srgbClr val="FF0000"/>
              </a:solidFill>
            </a:endParaRPr>
          </a:p>
          <a:p>
            <a:pPr indent="0" lvl="0" marL="114300" rtl="0" algn="just">
              <a:spcBef>
                <a:spcPts val="0"/>
              </a:spcBef>
              <a:spcAft>
                <a:spcPts val="0"/>
              </a:spcAft>
              <a:buNone/>
            </a:pPr>
            <a:r>
              <a:rPr lang="en" sz="1200">
                <a:solidFill>
                  <a:srgbClr val="FF0000"/>
                </a:solidFill>
              </a:rPr>
              <a:t>If it's the minimizing player's turn, it calculates the minimum possible score for the current node by recursively calling minimax for all possible opponent moves.</a:t>
            </a:r>
            <a:endParaRPr sz="12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4000"/>
              <a:buFont typeface="Arial"/>
              <a:buNone/>
            </a:pPr>
            <a:r>
              <a:rPr b="1" lang="en" sz="2500" u="sng"/>
              <a:t>Testing MiniMax with the random agent</a:t>
            </a:r>
            <a:endParaRPr b="1" sz="2500" u="sng"/>
          </a:p>
          <a:p>
            <a:pPr indent="0" lvl="0" marL="0" rtl="0" algn="ctr">
              <a:spcBef>
                <a:spcPts val="0"/>
              </a:spcBef>
              <a:spcAft>
                <a:spcPts val="0"/>
              </a:spcAft>
              <a:buNone/>
            </a:pPr>
            <a:r>
              <a:t/>
            </a:r>
            <a:endParaRPr/>
          </a:p>
        </p:txBody>
      </p:sp>
      <p:sp>
        <p:nvSpPr>
          <p:cNvPr id="186" name="Google Shape;186;p34"/>
          <p:cNvSpPr txBox="1"/>
          <p:nvPr>
            <p:ph idx="1" type="body"/>
          </p:nvPr>
        </p:nvSpPr>
        <p:spPr>
          <a:xfrm>
            <a:off x="311700" y="1212625"/>
            <a:ext cx="8520600" cy="3400500"/>
          </a:xfrm>
          <a:prstGeom prst="rect">
            <a:avLst/>
          </a:prstGeom>
        </p:spPr>
        <p:txBody>
          <a:bodyPr anchorCtr="0" anchor="t" bIns="91425" lIns="91425" spcFirstLastPara="1" rIns="91425" wrap="square" tIns="91425">
            <a:normAutofit/>
          </a:bodyPr>
          <a:lstStyle/>
          <a:p>
            <a:pPr indent="0" lvl="0" marL="114300" rtl="0" algn="l">
              <a:lnSpc>
                <a:spcPct val="107000"/>
              </a:lnSpc>
              <a:spcBef>
                <a:spcPts val="0"/>
              </a:spcBef>
              <a:spcAft>
                <a:spcPts val="0"/>
              </a:spcAft>
              <a:buClr>
                <a:schemeClr val="dk1"/>
              </a:buClr>
              <a:buSzPts val="1100"/>
              <a:buFont typeface="Arial"/>
              <a:buNone/>
            </a:pPr>
            <a:r>
              <a:rPr lang="en" sz="1200">
                <a:solidFill>
                  <a:srgbClr val="007B00"/>
                </a:solidFill>
              </a:rPr>
              <a:t>def</a:t>
            </a:r>
            <a:r>
              <a:rPr lang="en" sz="1200"/>
              <a:t> </a:t>
            </a:r>
            <a:r>
              <a:rPr lang="en" sz="1200">
                <a:solidFill>
                  <a:srgbClr val="3C4043"/>
                </a:solidFill>
              </a:rPr>
              <a:t>agent(obs,</a:t>
            </a:r>
            <a:r>
              <a:rPr lang="en" sz="1200"/>
              <a:t> </a:t>
            </a:r>
            <a:r>
              <a:rPr lang="en" sz="1200">
                <a:solidFill>
                  <a:srgbClr val="3C4043"/>
                </a:solidFill>
              </a:rPr>
              <a:t>config):</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Get list of valid moves</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3C4043"/>
                </a:solidFill>
              </a:rPr>
              <a:t>valid_moves</a:t>
            </a:r>
            <a:r>
              <a:rPr lang="en" sz="1200"/>
              <a:t> </a:t>
            </a:r>
            <a:r>
              <a:rPr lang="en" sz="1200">
                <a:solidFill>
                  <a:srgbClr val="055BE0"/>
                </a:solidFill>
              </a:rPr>
              <a:t>=</a:t>
            </a:r>
            <a:r>
              <a:rPr lang="en" sz="1200"/>
              <a:t> </a:t>
            </a:r>
            <a:r>
              <a:rPr lang="en" sz="1200">
                <a:solidFill>
                  <a:srgbClr val="3C4043"/>
                </a:solidFill>
              </a:rPr>
              <a:t>[c</a:t>
            </a:r>
            <a:r>
              <a:rPr lang="en" sz="1200"/>
              <a:t> </a:t>
            </a:r>
            <a:r>
              <a:rPr lang="en" sz="1200">
                <a:solidFill>
                  <a:srgbClr val="007B00"/>
                </a:solidFill>
              </a:rPr>
              <a:t>for</a:t>
            </a:r>
            <a:r>
              <a:rPr lang="en" sz="1200"/>
              <a:t> </a:t>
            </a:r>
            <a:r>
              <a:rPr lang="en" sz="1200">
                <a:solidFill>
                  <a:srgbClr val="3C4043"/>
                </a:solidFill>
              </a:rPr>
              <a:t>c</a:t>
            </a:r>
            <a:r>
              <a:rPr lang="en" sz="1200"/>
              <a:t> </a:t>
            </a:r>
            <a:r>
              <a:rPr b="1" lang="en" sz="1200">
                <a:solidFill>
                  <a:srgbClr val="AA22FF"/>
                </a:solidFill>
              </a:rPr>
              <a:t>in</a:t>
            </a:r>
            <a:r>
              <a:rPr lang="en" sz="1200"/>
              <a:t> </a:t>
            </a:r>
            <a:r>
              <a:rPr lang="en" sz="1200">
                <a:solidFill>
                  <a:srgbClr val="008000"/>
                </a:solidFill>
              </a:rPr>
              <a:t>range</a:t>
            </a:r>
            <a:r>
              <a:rPr lang="en" sz="1200">
                <a:solidFill>
                  <a:srgbClr val="3C4043"/>
                </a:solidFill>
              </a:rPr>
              <a:t>(config</a:t>
            </a:r>
            <a:r>
              <a:rPr lang="en" sz="1200">
                <a:solidFill>
                  <a:srgbClr val="055BE0"/>
                </a:solidFill>
              </a:rPr>
              <a:t>.</a:t>
            </a:r>
            <a:r>
              <a:rPr lang="en" sz="1200">
                <a:solidFill>
                  <a:srgbClr val="3C4043"/>
                </a:solidFill>
              </a:rPr>
              <a:t>columns)</a:t>
            </a:r>
            <a:r>
              <a:rPr lang="en" sz="1200"/>
              <a:t> </a:t>
            </a:r>
            <a:r>
              <a:rPr lang="en" sz="1200">
                <a:solidFill>
                  <a:srgbClr val="007B00"/>
                </a:solidFill>
              </a:rPr>
              <a:t>if</a:t>
            </a:r>
            <a:r>
              <a:rPr lang="en" sz="1200"/>
              <a:t> </a:t>
            </a:r>
            <a:r>
              <a:rPr lang="en" sz="1200">
                <a:solidFill>
                  <a:srgbClr val="3C4043"/>
                </a:solidFill>
              </a:rPr>
              <a:t>obs</a:t>
            </a:r>
            <a:r>
              <a:rPr lang="en" sz="1200">
                <a:solidFill>
                  <a:srgbClr val="055BE0"/>
                </a:solidFill>
              </a:rPr>
              <a:t>.</a:t>
            </a:r>
            <a:r>
              <a:rPr lang="en" sz="1200">
                <a:solidFill>
                  <a:srgbClr val="3C4043"/>
                </a:solidFill>
              </a:rPr>
              <a:t>board[c]</a:t>
            </a:r>
            <a:r>
              <a:rPr lang="en" sz="1200"/>
              <a:t> </a:t>
            </a:r>
            <a:r>
              <a:rPr lang="en" sz="1200">
                <a:solidFill>
                  <a:srgbClr val="055BE0"/>
                </a:solidFill>
              </a:rPr>
              <a:t>==</a:t>
            </a:r>
            <a:r>
              <a:rPr lang="en" sz="1200"/>
              <a:t> </a:t>
            </a:r>
            <a:r>
              <a:rPr lang="en" sz="1200">
                <a:solidFill>
                  <a:srgbClr val="666666"/>
                </a:solidFill>
              </a:rPr>
              <a:t>0</a:t>
            </a:r>
            <a:r>
              <a:rPr lang="en" sz="1200">
                <a:solidFill>
                  <a:srgbClr val="3C4043"/>
                </a:solidFill>
              </a:rPr>
              <a:t>]</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Convert the board to a 2D grid</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3C4043"/>
                </a:solidFill>
              </a:rPr>
              <a:t>grid</a:t>
            </a:r>
            <a:r>
              <a:rPr lang="en" sz="1200"/>
              <a:t> </a:t>
            </a:r>
            <a:r>
              <a:rPr lang="en" sz="1200">
                <a:solidFill>
                  <a:srgbClr val="055BE0"/>
                </a:solidFill>
              </a:rPr>
              <a:t>=</a:t>
            </a:r>
            <a:r>
              <a:rPr lang="en" sz="1200"/>
              <a:t> </a:t>
            </a:r>
            <a:r>
              <a:rPr lang="en" sz="1200">
                <a:solidFill>
                  <a:srgbClr val="3C4043"/>
                </a:solidFill>
              </a:rPr>
              <a:t>np</a:t>
            </a:r>
            <a:r>
              <a:rPr lang="en" sz="1200">
                <a:solidFill>
                  <a:srgbClr val="055BE0"/>
                </a:solidFill>
              </a:rPr>
              <a:t>.</a:t>
            </a:r>
            <a:r>
              <a:rPr lang="en" sz="1200">
                <a:solidFill>
                  <a:srgbClr val="3C4043"/>
                </a:solidFill>
              </a:rPr>
              <a:t>asarray(obs</a:t>
            </a:r>
            <a:r>
              <a:rPr lang="en" sz="1200">
                <a:solidFill>
                  <a:srgbClr val="055BE0"/>
                </a:solidFill>
              </a:rPr>
              <a:t>.</a:t>
            </a:r>
            <a:r>
              <a:rPr lang="en" sz="1200">
                <a:solidFill>
                  <a:srgbClr val="3C4043"/>
                </a:solidFill>
              </a:rPr>
              <a:t>board)</a:t>
            </a:r>
            <a:r>
              <a:rPr lang="en" sz="1200">
                <a:solidFill>
                  <a:srgbClr val="055BE0"/>
                </a:solidFill>
              </a:rPr>
              <a:t>.</a:t>
            </a:r>
            <a:r>
              <a:rPr lang="en" sz="1200">
                <a:solidFill>
                  <a:srgbClr val="3C4043"/>
                </a:solidFill>
              </a:rPr>
              <a:t>reshape(config</a:t>
            </a:r>
            <a:r>
              <a:rPr lang="en" sz="1200">
                <a:solidFill>
                  <a:srgbClr val="055BE0"/>
                </a:solidFill>
              </a:rPr>
              <a:t>.</a:t>
            </a:r>
            <a:r>
              <a:rPr lang="en" sz="1200">
                <a:solidFill>
                  <a:srgbClr val="3C4043"/>
                </a:solidFill>
              </a:rPr>
              <a:t>rows,</a:t>
            </a:r>
            <a:r>
              <a:rPr lang="en" sz="1200"/>
              <a:t> </a:t>
            </a:r>
            <a:r>
              <a:rPr lang="en" sz="1200">
                <a:solidFill>
                  <a:srgbClr val="3C4043"/>
                </a:solidFill>
              </a:rPr>
              <a:t>config</a:t>
            </a:r>
            <a:r>
              <a:rPr lang="en" sz="1200">
                <a:solidFill>
                  <a:srgbClr val="055BE0"/>
                </a:solidFill>
              </a:rPr>
              <a:t>.</a:t>
            </a:r>
            <a:r>
              <a:rPr lang="en" sz="1200">
                <a:solidFill>
                  <a:srgbClr val="3C4043"/>
                </a:solidFill>
              </a:rPr>
              <a:t>columns)</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Use the heuristic to assign a score to each possible board in the next step</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3C4043"/>
                </a:solidFill>
              </a:rPr>
              <a:t>scores</a:t>
            </a:r>
            <a:r>
              <a:rPr lang="en" sz="1200"/>
              <a:t> </a:t>
            </a:r>
            <a:r>
              <a:rPr lang="en" sz="1200">
                <a:solidFill>
                  <a:srgbClr val="055BE0"/>
                </a:solidFill>
              </a:rPr>
              <a:t>=</a:t>
            </a:r>
            <a:r>
              <a:rPr lang="en" sz="1200"/>
              <a:t> </a:t>
            </a:r>
            <a:r>
              <a:rPr lang="en" sz="1200">
                <a:solidFill>
                  <a:srgbClr val="008000"/>
                </a:solidFill>
              </a:rPr>
              <a:t>dict</a:t>
            </a:r>
            <a:r>
              <a:rPr lang="en" sz="1200">
                <a:solidFill>
                  <a:srgbClr val="3C4043"/>
                </a:solidFill>
              </a:rPr>
              <a:t>(</a:t>
            </a:r>
            <a:r>
              <a:rPr lang="en" sz="1200">
                <a:solidFill>
                  <a:srgbClr val="008000"/>
                </a:solidFill>
              </a:rPr>
              <a:t>zip</a:t>
            </a:r>
            <a:r>
              <a:rPr lang="en" sz="1200">
                <a:solidFill>
                  <a:srgbClr val="3C4043"/>
                </a:solidFill>
              </a:rPr>
              <a:t>(valid_moves,</a:t>
            </a:r>
            <a:r>
              <a:rPr lang="en" sz="1200"/>
              <a:t> </a:t>
            </a:r>
            <a:r>
              <a:rPr lang="en" sz="1200">
                <a:solidFill>
                  <a:srgbClr val="3C4043"/>
                </a:solidFill>
              </a:rPr>
              <a:t>[score_move(grid,</a:t>
            </a:r>
            <a:r>
              <a:rPr lang="en" sz="1200"/>
              <a:t> </a:t>
            </a:r>
            <a:r>
              <a:rPr lang="en" sz="1200">
                <a:solidFill>
                  <a:srgbClr val="3C4043"/>
                </a:solidFill>
              </a:rPr>
              <a:t>col,</a:t>
            </a:r>
            <a:r>
              <a:rPr lang="en" sz="1200"/>
              <a:t> </a:t>
            </a:r>
            <a:r>
              <a:rPr lang="en" sz="1200">
                <a:solidFill>
                  <a:srgbClr val="3C4043"/>
                </a:solidFill>
              </a:rPr>
              <a:t>obs</a:t>
            </a:r>
            <a:r>
              <a:rPr lang="en" sz="1200">
                <a:solidFill>
                  <a:srgbClr val="055BE0"/>
                </a:solidFill>
              </a:rPr>
              <a:t>.</a:t>
            </a:r>
            <a:r>
              <a:rPr lang="en" sz="1200">
                <a:solidFill>
                  <a:srgbClr val="3C4043"/>
                </a:solidFill>
              </a:rPr>
              <a:t>mark,</a:t>
            </a:r>
            <a:r>
              <a:rPr lang="en" sz="1200"/>
              <a:t> </a:t>
            </a:r>
            <a:r>
              <a:rPr lang="en" sz="1200">
                <a:solidFill>
                  <a:srgbClr val="3C4043"/>
                </a:solidFill>
              </a:rPr>
              <a:t>config,</a:t>
            </a:r>
            <a:r>
              <a:rPr lang="en" sz="1200"/>
              <a:t> </a:t>
            </a:r>
            <a:r>
              <a:rPr lang="en" sz="1200">
                <a:solidFill>
                  <a:srgbClr val="3C4043"/>
                </a:solidFill>
              </a:rPr>
              <a:t>N_STEPS)</a:t>
            </a:r>
            <a:r>
              <a:rPr lang="en" sz="1200"/>
              <a:t> </a:t>
            </a:r>
            <a:r>
              <a:rPr lang="en" sz="1200">
                <a:solidFill>
                  <a:srgbClr val="007B00"/>
                </a:solidFill>
              </a:rPr>
              <a:t>for</a:t>
            </a:r>
            <a:r>
              <a:rPr lang="en" sz="1200"/>
              <a:t> </a:t>
            </a:r>
            <a:r>
              <a:rPr lang="en" sz="1200">
                <a:solidFill>
                  <a:srgbClr val="3C4043"/>
                </a:solidFill>
              </a:rPr>
              <a:t>col</a:t>
            </a:r>
            <a:r>
              <a:rPr lang="en" sz="1200"/>
              <a:t> </a:t>
            </a:r>
            <a:r>
              <a:rPr b="1" lang="en" sz="1200">
                <a:solidFill>
                  <a:srgbClr val="AA22FF"/>
                </a:solidFill>
              </a:rPr>
              <a:t>in</a:t>
            </a:r>
            <a:r>
              <a:rPr lang="en" sz="1200"/>
              <a:t> </a:t>
            </a:r>
            <a:r>
              <a:rPr lang="en" sz="1200">
                <a:solidFill>
                  <a:srgbClr val="3C4043"/>
                </a:solidFill>
              </a:rPr>
              <a:t>valid_moves]))</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Get a list of columns (moves) that maximize the heuristic</a:t>
            </a:r>
            <a:endParaRPr i="1"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lang="en" sz="1200">
                <a:solidFill>
                  <a:srgbClr val="3C4043"/>
                </a:solidFill>
              </a:rPr>
              <a:t>max_cols</a:t>
            </a:r>
            <a:r>
              <a:rPr lang="en" sz="1200"/>
              <a:t> </a:t>
            </a:r>
            <a:r>
              <a:rPr lang="en" sz="1200">
                <a:solidFill>
                  <a:srgbClr val="055BE0"/>
                </a:solidFill>
              </a:rPr>
              <a:t>=</a:t>
            </a:r>
            <a:r>
              <a:rPr lang="en" sz="1200"/>
              <a:t> </a:t>
            </a:r>
            <a:r>
              <a:rPr lang="en" sz="1200">
                <a:solidFill>
                  <a:srgbClr val="3C4043"/>
                </a:solidFill>
              </a:rPr>
              <a:t>[key</a:t>
            </a:r>
            <a:r>
              <a:rPr lang="en" sz="1200"/>
              <a:t> </a:t>
            </a:r>
            <a:r>
              <a:rPr lang="en" sz="1200">
                <a:solidFill>
                  <a:srgbClr val="007B00"/>
                </a:solidFill>
              </a:rPr>
              <a:t>for</a:t>
            </a:r>
            <a:r>
              <a:rPr lang="en" sz="1200"/>
              <a:t> </a:t>
            </a:r>
            <a:r>
              <a:rPr lang="en" sz="1200">
                <a:solidFill>
                  <a:srgbClr val="3C4043"/>
                </a:solidFill>
              </a:rPr>
              <a:t>key</a:t>
            </a:r>
            <a:r>
              <a:rPr lang="en" sz="1200"/>
              <a:t> </a:t>
            </a:r>
            <a:r>
              <a:rPr b="1" lang="en" sz="1200">
                <a:solidFill>
                  <a:srgbClr val="AA22FF"/>
                </a:solidFill>
              </a:rPr>
              <a:t>in</a:t>
            </a:r>
            <a:r>
              <a:rPr lang="en" sz="1200"/>
              <a:t> </a:t>
            </a:r>
            <a:r>
              <a:rPr lang="en" sz="1200">
                <a:solidFill>
                  <a:srgbClr val="3C4043"/>
                </a:solidFill>
              </a:rPr>
              <a:t>scores</a:t>
            </a:r>
            <a:r>
              <a:rPr lang="en" sz="1200">
                <a:solidFill>
                  <a:srgbClr val="055BE0"/>
                </a:solidFill>
              </a:rPr>
              <a:t>.</a:t>
            </a:r>
            <a:r>
              <a:rPr lang="en" sz="1200">
                <a:solidFill>
                  <a:srgbClr val="3C4043"/>
                </a:solidFill>
              </a:rPr>
              <a:t>keys()</a:t>
            </a:r>
            <a:r>
              <a:rPr lang="en" sz="1200"/>
              <a:t> </a:t>
            </a:r>
            <a:r>
              <a:rPr lang="en" sz="1200">
                <a:solidFill>
                  <a:srgbClr val="007B00"/>
                </a:solidFill>
              </a:rPr>
              <a:t>if</a:t>
            </a:r>
            <a:r>
              <a:rPr lang="en" sz="1200"/>
              <a:t> </a:t>
            </a:r>
            <a:r>
              <a:rPr lang="en" sz="1200">
                <a:solidFill>
                  <a:srgbClr val="3C4043"/>
                </a:solidFill>
              </a:rPr>
              <a:t>scores[key]</a:t>
            </a:r>
            <a:r>
              <a:rPr lang="en" sz="1200"/>
              <a:t> </a:t>
            </a:r>
            <a:r>
              <a:rPr lang="en" sz="1200">
                <a:solidFill>
                  <a:srgbClr val="055BE0"/>
                </a:solidFill>
              </a:rPr>
              <a:t>==</a:t>
            </a:r>
            <a:r>
              <a:rPr lang="en" sz="1200"/>
              <a:t> </a:t>
            </a:r>
            <a:r>
              <a:rPr lang="en" sz="1200">
                <a:solidFill>
                  <a:srgbClr val="008000"/>
                </a:solidFill>
              </a:rPr>
              <a:t>max</a:t>
            </a:r>
            <a:r>
              <a:rPr lang="en" sz="1200">
                <a:solidFill>
                  <a:srgbClr val="3C4043"/>
                </a:solidFill>
              </a:rPr>
              <a:t>(scores</a:t>
            </a:r>
            <a:r>
              <a:rPr lang="en" sz="1200">
                <a:solidFill>
                  <a:srgbClr val="055BE0"/>
                </a:solidFill>
              </a:rPr>
              <a:t>.</a:t>
            </a:r>
            <a:r>
              <a:rPr lang="en" sz="1200">
                <a:solidFill>
                  <a:srgbClr val="3C4043"/>
                </a:solidFill>
              </a:rPr>
              <a:t>values())]</a:t>
            </a:r>
            <a:endParaRPr sz="1200">
              <a:solidFill>
                <a:srgbClr val="3C4043"/>
              </a:solidFill>
            </a:endParaRPr>
          </a:p>
          <a:p>
            <a:pPr indent="0" lvl="0" marL="114300" rtl="0" algn="l">
              <a:lnSpc>
                <a:spcPct val="107000"/>
              </a:lnSpc>
              <a:spcBef>
                <a:spcPts val="800"/>
              </a:spcBef>
              <a:spcAft>
                <a:spcPts val="0"/>
              </a:spcAft>
              <a:buClr>
                <a:schemeClr val="dk1"/>
              </a:buClr>
              <a:buSzPts val="1100"/>
              <a:buFont typeface="Arial"/>
              <a:buNone/>
            </a:pPr>
            <a:r>
              <a:rPr lang="en" sz="1200"/>
              <a:t>	</a:t>
            </a:r>
            <a:r>
              <a:rPr i="1" lang="en" sz="1200">
                <a:solidFill>
                  <a:srgbClr val="3C4043"/>
                </a:solidFill>
              </a:rPr>
              <a:t># Select at random from the maximizing columns</a:t>
            </a:r>
            <a:endParaRPr i="1" sz="1200">
              <a:solidFill>
                <a:srgbClr val="3C4043"/>
              </a:solidFill>
            </a:endParaRPr>
          </a:p>
          <a:p>
            <a:pPr indent="0" lvl="0" marL="114300" rtl="0" algn="l">
              <a:lnSpc>
                <a:spcPct val="107000"/>
              </a:lnSpc>
              <a:spcBef>
                <a:spcPts val="800"/>
              </a:spcBef>
              <a:spcAft>
                <a:spcPts val="800"/>
              </a:spcAft>
              <a:buNone/>
            </a:pPr>
            <a:r>
              <a:rPr lang="en" sz="1200"/>
              <a:t>	</a:t>
            </a:r>
            <a:r>
              <a:rPr lang="en" sz="1200">
                <a:solidFill>
                  <a:srgbClr val="007B00"/>
                </a:solidFill>
              </a:rPr>
              <a:t>return</a:t>
            </a:r>
            <a:r>
              <a:rPr lang="en" sz="1200"/>
              <a:t> </a:t>
            </a:r>
            <a:r>
              <a:rPr lang="en" sz="1200">
                <a:solidFill>
                  <a:srgbClr val="3C4043"/>
                </a:solidFill>
              </a:rPr>
              <a:t>random</a:t>
            </a:r>
            <a:r>
              <a:rPr lang="en" sz="1200">
                <a:solidFill>
                  <a:srgbClr val="055BE0"/>
                </a:solidFill>
              </a:rPr>
              <a:t>.</a:t>
            </a:r>
            <a:r>
              <a:rPr lang="en" sz="1200">
                <a:solidFill>
                  <a:srgbClr val="3C4043"/>
                </a:solidFill>
              </a:rPr>
              <a:t>choice(max_cols)</a:t>
            </a:r>
            <a:endParaRPr sz="1900"/>
          </a:p>
        </p:txBody>
      </p:sp>
      <p:sp>
        <p:nvSpPr>
          <p:cNvPr id="187" name="Google Shape;187;p34"/>
          <p:cNvSpPr txBox="1"/>
          <p:nvPr>
            <p:ph idx="1" type="body"/>
          </p:nvPr>
        </p:nvSpPr>
        <p:spPr>
          <a:xfrm>
            <a:off x="5538600" y="1212625"/>
            <a:ext cx="3293700" cy="1526400"/>
          </a:xfrm>
          <a:prstGeom prst="rect">
            <a:avLst/>
          </a:prstGeom>
        </p:spPr>
        <p:txBody>
          <a:bodyPr anchorCtr="0" anchor="t" bIns="91425" lIns="91425" spcFirstLastPara="1" rIns="91425" wrap="square" tIns="91425">
            <a:normAutofit/>
          </a:bodyPr>
          <a:lstStyle/>
          <a:p>
            <a:pPr indent="0" lvl="0" marL="114300" rtl="0" algn="just">
              <a:spcBef>
                <a:spcPts val="0"/>
              </a:spcBef>
              <a:spcAft>
                <a:spcPts val="0"/>
              </a:spcAft>
              <a:buNone/>
            </a:pPr>
            <a:r>
              <a:rPr lang="en" sz="1200">
                <a:solidFill>
                  <a:srgbClr val="FF0000"/>
                </a:solidFill>
              </a:rPr>
              <a:t>The function selects a move based on a heuristic evaluation of the current board state. It assesses each possible move's desirability, chooses the moves that maximize the heuristic score, and randomly selects one of them.</a:t>
            </a:r>
            <a:endParaRPr sz="1200">
              <a:solidFill>
                <a:srgbClr val="007B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4000"/>
              <a:buFont typeface="Arial"/>
              <a:buNone/>
            </a:pPr>
            <a:r>
              <a:rPr b="1" lang="en" sz="2500" u="sng"/>
              <a:t>Testing MiniMax with the random agent</a:t>
            </a:r>
            <a:endParaRPr b="1" sz="2500" u="sng"/>
          </a:p>
          <a:p>
            <a:pPr indent="0" lvl="0" marL="0" rtl="0" algn="ctr">
              <a:spcBef>
                <a:spcPts val="0"/>
              </a:spcBef>
              <a:spcAft>
                <a:spcPts val="0"/>
              </a:spcAft>
              <a:buNone/>
            </a:pPr>
            <a:r>
              <a:t/>
            </a:r>
            <a:endParaRPr/>
          </a:p>
        </p:txBody>
      </p:sp>
      <p:sp>
        <p:nvSpPr>
          <p:cNvPr id="193" name="Google Shape;193;p35"/>
          <p:cNvSpPr txBox="1"/>
          <p:nvPr>
            <p:ph idx="1" type="body"/>
          </p:nvPr>
        </p:nvSpPr>
        <p:spPr>
          <a:xfrm>
            <a:off x="311700" y="1152475"/>
            <a:ext cx="4759200" cy="3416400"/>
          </a:xfrm>
          <a:prstGeom prst="rect">
            <a:avLst/>
          </a:prstGeom>
        </p:spPr>
        <p:txBody>
          <a:bodyPr anchorCtr="0" anchor="t" bIns="91425" lIns="91425" spcFirstLastPara="1" rIns="91425" wrap="square" tIns="91425">
            <a:normAutofit/>
          </a:bodyPr>
          <a:lstStyle/>
          <a:p>
            <a:pPr indent="0" lvl="0" marL="114300" rtl="0" algn="l">
              <a:lnSpc>
                <a:spcPct val="105000"/>
              </a:lnSpc>
              <a:spcBef>
                <a:spcPts val="0"/>
              </a:spcBef>
              <a:spcAft>
                <a:spcPts val="0"/>
              </a:spcAft>
              <a:buClr>
                <a:schemeClr val="dk1"/>
              </a:buClr>
              <a:buSzPts val="1100"/>
              <a:buFont typeface="Arial"/>
              <a:buNone/>
            </a:pPr>
            <a:r>
              <a:rPr lang="en" sz="1700">
                <a:solidFill>
                  <a:schemeClr val="dk1"/>
                </a:solidFill>
              </a:rPr>
              <a:t>from kaggle_environments import make, evaluate`</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 Create the game environment</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env = make("connectx")</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 Two random agents play one game round</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env.run([agent, "random"])</a:t>
            </a:r>
            <a:endParaRPr sz="1700">
              <a:solidFill>
                <a:schemeClr val="dk1"/>
              </a:solidFill>
            </a:endParaRPr>
          </a:p>
          <a:p>
            <a:pPr indent="0" lvl="0" marL="114300" rtl="0" algn="l">
              <a:lnSpc>
                <a:spcPct val="105000"/>
              </a:lnSpc>
              <a:spcBef>
                <a:spcPts val="600"/>
              </a:spcBef>
              <a:spcAft>
                <a:spcPts val="0"/>
              </a:spcAft>
              <a:buClr>
                <a:schemeClr val="dk1"/>
              </a:buClr>
              <a:buSzPts val="1100"/>
              <a:buFont typeface="Arial"/>
              <a:buNone/>
            </a:pPr>
            <a:r>
              <a:rPr lang="en" sz="1700">
                <a:solidFill>
                  <a:schemeClr val="dk1"/>
                </a:solidFill>
              </a:rPr>
              <a:t># Show the game</a:t>
            </a:r>
            <a:endParaRPr sz="1700">
              <a:solidFill>
                <a:schemeClr val="dk1"/>
              </a:solidFill>
            </a:endParaRPr>
          </a:p>
          <a:p>
            <a:pPr indent="0" lvl="0" marL="114300" rtl="0" algn="l">
              <a:lnSpc>
                <a:spcPct val="105000"/>
              </a:lnSpc>
              <a:spcBef>
                <a:spcPts val="600"/>
              </a:spcBef>
              <a:spcAft>
                <a:spcPts val="600"/>
              </a:spcAft>
              <a:buNone/>
            </a:pPr>
            <a:r>
              <a:rPr lang="en" sz="1700">
                <a:solidFill>
                  <a:schemeClr val="dk1"/>
                </a:solidFill>
              </a:rPr>
              <a:t>env.render(mode="ipython")</a:t>
            </a:r>
            <a:endParaRPr/>
          </a:p>
        </p:txBody>
      </p:sp>
      <p:pic>
        <p:nvPicPr>
          <p:cNvPr id="194" name="Google Shape;194;p35"/>
          <p:cNvPicPr preferRelativeResize="0"/>
          <p:nvPr/>
        </p:nvPicPr>
        <p:blipFill>
          <a:blip r:embed="rId3">
            <a:alphaModFix/>
          </a:blip>
          <a:stretch>
            <a:fillRect/>
          </a:stretch>
        </p:blipFill>
        <p:spPr>
          <a:xfrm>
            <a:off x="5188400" y="1227325"/>
            <a:ext cx="3650801" cy="2915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4000"/>
              <a:buFont typeface="Arial"/>
              <a:buNone/>
            </a:pPr>
            <a:r>
              <a:rPr b="1" lang="en" sz="2500" u="sng"/>
              <a:t>Testing MiniMax with the random agent</a:t>
            </a:r>
            <a:endParaRPr b="1" sz="1800" u="sng">
              <a:solidFill>
                <a:schemeClr val="dk2"/>
              </a:solidFill>
            </a:endParaRPr>
          </a:p>
          <a:p>
            <a:pPr indent="0" lvl="0" marL="0" rtl="0" algn="ctr">
              <a:spcBef>
                <a:spcPts val="0"/>
              </a:spcBef>
              <a:spcAft>
                <a:spcPts val="0"/>
              </a:spcAft>
              <a:buNone/>
            </a:pPr>
            <a:r>
              <a:t/>
            </a:r>
            <a:endParaRPr/>
          </a:p>
        </p:txBody>
      </p:sp>
      <p:pic>
        <p:nvPicPr>
          <p:cNvPr id="200" name="Google Shape;200;p36"/>
          <p:cNvPicPr preferRelativeResize="0"/>
          <p:nvPr/>
        </p:nvPicPr>
        <p:blipFill>
          <a:blip r:embed="rId3">
            <a:alphaModFix/>
          </a:blip>
          <a:stretch>
            <a:fillRect/>
          </a:stretch>
        </p:blipFill>
        <p:spPr>
          <a:xfrm>
            <a:off x="1285350" y="1740775"/>
            <a:ext cx="6362550" cy="2145175"/>
          </a:xfrm>
          <a:prstGeom prst="rect">
            <a:avLst/>
          </a:prstGeom>
          <a:noFill/>
          <a:ln>
            <a:noFill/>
          </a:ln>
        </p:spPr>
      </p:pic>
      <p:sp>
        <p:nvSpPr>
          <p:cNvPr id="201" name="Google Shape;201;p36"/>
          <p:cNvSpPr txBox="1"/>
          <p:nvPr>
            <p:ph type="title"/>
          </p:nvPr>
        </p:nvSpPr>
        <p:spPr>
          <a:xfrm>
            <a:off x="311700" y="1161300"/>
            <a:ext cx="8520600" cy="435900"/>
          </a:xfrm>
          <a:prstGeom prst="rect">
            <a:avLst/>
          </a:prstGeom>
        </p:spPr>
        <p:txBody>
          <a:bodyPr anchorCtr="0" anchor="t" bIns="91425" lIns="91425" spcFirstLastPara="1" rIns="91425" wrap="square" tIns="91425">
            <a:noAutofit/>
          </a:bodyPr>
          <a:lstStyle/>
          <a:p>
            <a:pPr indent="0" lvl="0" marL="114300" rtl="0" algn="l">
              <a:lnSpc>
                <a:spcPct val="115000"/>
              </a:lnSpc>
              <a:spcBef>
                <a:spcPts val="0"/>
              </a:spcBef>
              <a:spcAft>
                <a:spcPts val="0"/>
              </a:spcAft>
              <a:buClr>
                <a:schemeClr val="dk1"/>
              </a:buClr>
              <a:buSzPts val="1100"/>
              <a:buFont typeface="Arial"/>
              <a:buNone/>
            </a:pPr>
            <a:r>
              <a:rPr b="1" lang="en" sz="1500" u="sng">
                <a:solidFill>
                  <a:schemeClr val="dk2"/>
                </a:solidFill>
              </a:rPr>
              <a:t>Check the modal accuracy with win percentage</a:t>
            </a:r>
            <a:endParaRPr b="1" sz="1500" u="sng">
              <a:solidFill>
                <a:schemeClr val="dk2"/>
              </a:solidFill>
            </a:endParaRPr>
          </a:p>
          <a:p>
            <a:pPr indent="0" lvl="0" marL="0" rtl="0" algn="ctr">
              <a:spcBef>
                <a:spcPts val="0"/>
              </a:spcBef>
              <a:spcAft>
                <a:spcPts val="0"/>
              </a:spcAft>
              <a:buNone/>
            </a:pPr>
            <a:r>
              <a:t/>
            </a:r>
            <a:endParaRPr b="1" sz="1500" u="sng"/>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p:txBody>
      </p:sp>
      <p:sp>
        <p:nvSpPr>
          <p:cNvPr id="207" name="Google Shape;20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Introduction</a:t>
            </a:r>
            <a:endParaRPr b="1"/>
          </a:p>
          <a:p>
            <a:pPr indent="-342900" lvl="0" marL="457200" rtl="0" algn="l">
              <a:spcBef>
                <a:spcPts val="1200"/>
              </a:spcBef>
              <a:spcAft>
                <a:spcPts val="0"/>
              </a:spcAft>
              <a:buSzPts val="1800"/>
              <a:buChar char="-"/>
            </a:pPr>
            <a:r>
              <a:rPr lang="en"/>
              <a:t>So far, our agents have relied on detailed information about how to play the game. </a:t>
            </a:r>
            <a:endParaRPr/>
          </a:p>
          <a:p>
            <a:pPr indent="-342900" lvl="0" marL="457200" rtl="0" algn="l">
              <a:spcBef>
                <a:spcPts val="0"/>
              </a:spcBef>
              <a:spcAft>
                <a:spcPts val="0"/>
              </a:spcAft>
              <a:buSzPts val="1800"/>
              <a:buChar char="-"/>
            </a:pPr>
            <a:r>
              <a:rPr lang="en"/>
              <a:t>The heuristic really provides a lot of guidance about how to select moves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Reinforcement Learning</a:t>
            </a:r>
            <a:endParaRPr/>
          </a:p>
          <a:p>
            <a:pPr indent="0" lvl="0" marL="0" rtl="0" algn="l">
              <a:spcBef>
                <a:spcPts val="0"/>
              </a:spcBef>
              <a:spcAft>
                <a:spcPts val="0"/>
              </a:spcAft>
              <a:buNone/>
            </a:pPr>
            <a:r>
              <a:t/>
            </a:r>
            <a:endParaRPr/>
          </a:p>
        </p:txBody>
      </p:sp>
      <p:sp>
        <p:nvSpPr>
          <p:cNvPr id="213" name="Google Shape;21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Limitations of Heuristics</a:t>
            </a:r>
            <a:endParaRPr b="1"/>
          </a:p>
          <a:p>
            <a:pPr indent="-342900" lvl="0" marL="457200" rtl="0" algn="l">
              <a:spcBef>
                <a:spcPts val="1200"/>
              </a:spcBef>
              <a:spcAft>
                <a:spcPts val="0"/>
              </a:spcAft>
              <a:buSzPts val="1800"/>
              <a:buChar char="-"/>
            </a:pPr>
            <a:r>
              <a:rPr lang="en"/>
              <a:t>Time-consuming to design and maintain.</a:t>
            </a:r>
            <a:endParaRPr/>
          </a:p>
          <a:p>
            <a:pPr indent="-342900" lvl="0" marL="457200" rtl="0" algn="l">
              <a:spcBef>
                <a:spcPts val="0"/>
              </a:spcBef>
              <a:spcAft>
                <a:spcPts val="0"/>
              </a:spcAft>
              <a:buSzPts val="1800"/>
              <a:buChar char="-"/>
            </a:pPr>
            <a:r>
              <a:rPr lang="en"/>
              <a:t>Inflexible to changing game environments.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19" name="Google Shape;21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Introducing Reinforcement Learning (RL)</a:t>
            </a:r>
            <a:endParaRPr b="1"/>
          </a:p>
          <a:p>
            <a:pPr indent="-342900" lvl="0" marL="457200" rtl="0" algn="l">
              <a:spcBef>
                <a:spcPts val="1200"/>
              </a:spcBef>
              <a:spcAft>
                <a:spcPts val="0"/>
              </a:spcAft>
              <a:buSzPts val="1800"/>
              <a:buChar char="-"/>
            </a:pPr>
            <a:r>
              <a:rPr lang="en"/>
              <a:t>Trains AI agents through gameplay, not predefined rules.</a:t>
            </a:r>
            <a:endParaRPr/>
          </a:p>
          <a:p>
            <a:pPr indent="-342900" lvl="0" marL="457200" rtl="0" algn="l">
              <a:spcBef>
                <a:spcPts val="0"/>
              </a:spcBef>
              <a:spcAft>
                <a:spcPts val="0"/>
              </a:spcAft>
              <a:buSzPts val="1800"/>
              <a:buChar char="-"/>
            </a:pPr>
            <a:r>
              <a:rPr lang="en"/>
              <a:t>Agents learn by trial and error, adapting their strategies.</a:t>
            </a:r>
            <a:endParaRPr/>
          </a:p>
          <a:p>
            <a:pPr indent="0" lvl="0" marL="0" rtl="0" algn="l">
              <a:spcBef>
                <a:spcPts val="1200"/>
              </a:spcBef>
              <a:spcAft>
                <a:spcPts val="0"/>
              </a:spcAft>
              <a:buNone/>
            </a:pPr>
            <a:r>
              <a:rPr lang="en"/>
              <a:t>We have used </a:t>
            </a:r>
            <a:r>
              <a:rPr b="1" lang="en"/>
              <a:t>Reinforcement Learning</a:t>
            </a:r>
            <a:r>
              <a:rPr lang="en"/>
              <a:t> to build an intelligent agent without the use of a heuristic. </a:t>
            </a:r>
            <a:endParaRPr/>
          </a:p>
          <a:p>
            <a:pPr indent="0" lvl="0" marL="0" rtl="0" algn="l">
              <a:spcBef>
                <a:spcPts val="1200"/>
              </a:spcBef>
              <a:spcAft>
                <a:spcPts val="1200"/>
              </a:spcAft>
              <a:buNone/>
            </a:pPr>
            <a:r>
              <a:rPr lang="en"/>
              <a:t>Instead, we will gradually refined the agent's strategy over time, simply by playing the game and trying to maximize the winning rate.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25" name="Google Shape;22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Neural Networks</a:t>
            </a:r>
            <a:endParaRPr b="1"/>
          </a:p>
          <a:p>
            <a:pPr indent="-342900" lvl="0" marL="457200" rtl="0" algn="l">
              <a:spcBef>
                <a:spcPts val="1200"/>
              </a:spcBef>
              <a:spcAft>
                <a:spcPts val="0"/>
              </a:spcAft>
              <a:buSzPts val="1800"/>
              <a:buChar char="-"/>
            </a:pPr>
            <a:r>
              <a:rPr lang="en"/>
              <a:t>Creating a perfect heuristic is difficult</a:t>
            </a:r>
            <a:endParaRPr/>
          </a:p>
          <a:p>
            <a:pPr indent="-342900" lvl="0" marL="457200" rtl="0" algn="l">
              <a:spcBef>
                <a:spcPts val="0"/>
              </a:spcBef>
              <a:spcAft>
                <a:spcPts val="0"/>
              </a:spcAft>
              <a:buSzPts val="1800"/>
              <a:buChar char="-"/>
            </a:pPr>
            <a:r>
              <a:rPr lang="en"/>
              <a:t>Requires extensive gameplay to identify suboptimal decisions</a:t>
            </a:r>
            <a:endParaRPr/>
          </a:p>
          <a:p>
            <a:pPr indent="-342900" lvl="0" marL="457200" rtl="0" algn="l">
              <a:spcBef>
                <a:spcPts val="0"/>
              </a:spcBef>
              <a:spcAft>
                <a:spcPts val="0"/>
              </a:spcAft>
              <a:buSzPts val="1800"/>
              <a:buChar char="-"/>
            </a:pPr>
            <a:r>
              <a:rPr lang="en"/>
              <a:t>Analyzing specific instances for better choice opportunities</a:t>
            </a:r>
            <a:endParaRPr/>
          </a:p>
          <a:p>
            <a:pPr indent="-342900" lvl="0" marL="457200" rtl="0" algn="l">
              <a:spcBef>
                <a:spcPts val="0"/>
              </a:spcBef>
              <a:spcAft>
                <a:spcPts val="0"/>
              </a:spcAft>
              <a:buSzPts val="1800"/>
              <a:buChar char="-"/>
            </a:pPr>
            <a:r>
              <a:rPr lang="en"/>
              <a:t>Difficult to pinpoint errors accurately</a:t>
            </a:r>
            <a:endParaRPr/>
          </a:p>
          <a:p>
            <a:pPr indent="-342900" lvl="0" marL="457200" rtl="0" algn="l">
              <a:spcBef>
                <a:spcPts val="0"/>
              </a:spcBef>
              <a:spcAft>
                <a:spcPts val="0"/>
              </a:spcAft>
              <a:buSzPts val="1800"/>
              <a:buChar char="-"/>
            </a:pPr>
            <a:r>
              <a:rPr lang="en"/>
              <a:t>Fixing mistakes may inadvertently create new issues.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31" name="Google Shape;23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Neural Networks</a:t>
            </a:r>
            <a:endParaRPr b="1"/>
          </a:p>
          <a:p>
            <a:pPr indent="0" lvl="0" marL="0" rtl="0" algn="l">
              <a:spcBef>
                <a:spcPts val="1200"/>
              </a:spcBef>
              <a:spcAft>
                <a:spcPts val="0"/>
              </a:spcAft>
              <a:buNone/>
            </a:pPr>
            <a:r>
              <a:rPr lang="en"/>
              <a:t>Question: Could a more systematic approach using gameplay experience simplify improvement?</a:t>
            </a:r>
            <a:endParaRPr/>
          </a:p>
          <a:p>
            <a:pPr indent="0" lvl="0" marL="0" rtl="0" algn="l">
              <a:spcBef>
                <a:spcPts val="1200"/>
              </a:spcBef>
              <a:spcAft>
                <a:spcPts val="0"/>
              </a:spcAft>
              <a:buNone/>
            </a:pPr>
            <a:r>
              <a:rPr lang="en"/>
              <a:t>Answer:</a:t>
            </a:r>
            <a:endParaRPr/>
          </a:p>
          <a:p>
            <a:pPr indent="-342900" lvl="0" marL="457200" rtl="0" algn="l">
              <a:spcBef>
                <a:spcPts val="1200"/>
              </a:spcBef>
              <a:spcAft>
                <a:spcPts val="0"/>
              </a:spcAft>
              <a:buSzPts val="1800"/>
              <a:buChar char="-"/>
            </a:pPr>
            <a:r>
              <a:rPr lang="en"/>
              <a:t>Replace heuristics with Neural Networks</a:t>
            </a:r>
            <a:endParaRPr/>
          </a:p>
          <a:p>
            <a:pPr indent="-342900" lvl="0" marL="457200" rtl="0" algn="l">
              <a:spcBef>
                <a:spcPts val="0"/>
              </a:spcBef>
              <a:spcAft>
                <a:spcPts val="0"/>
              </a:spcAft>
              <a:buSzPts val="1800"/>
              <a:buChar char="-"/>
            </a:pPr>
            <a:r>
              <a:rPr lang="en"/>
              <a:t>Network Functionality:</a:t>
            </a:r>
            <a:endParaRPr/>
          </a:p>
          <a:p>
            <a:pPr indent="-317500" lvl="1" marL="914400" rtl="0" algn="l">
              <a:spcBef>
                <a:spcPts val="0"/>
              </a:spcBef>
              <a:spcAft>
                <a:spcPts val="0"/>
              </a:spcAft>
              <a:buSzPts val="1400"/>
              <a:buChar char="-"/>
            </a:pPr>
            <a:r>
              <a:rPr b="1" lang="en"/>
              <a:t>Input</a:t>
            </a:r>
            <a:r>
              <a:rPr lang="en"/>
              <a:t>: Current board configuration</a:t>
            </a:r>
            <a:endParaRPr/>
          </a:p>
          <a:p>
            <a:pPr indent="-317500" lvl="1" marL="914400" rtl="0" algn="l">
              <a:spcBef>
                <a:spcPts val="0"/>
              </a:spcBef>
              <a:spcAft>
                <a:spcPts val="0"/>
              </a:spcAft>
              <a:buSzPts val="1400"/>
              <a:buChar char="-"/>
            </a:pPr>
            <a:r>
              <a:rPr b="1" lang="en"/>
              <a:t>Output</a:t>
            </a:r>
            <a:r>
              <a:rPr lang="en"/>
              <a:t>: Probability for each potential move</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nvSpPr>
        <p:spPr>
          <a:xfrm>
            <a:off x="0" y="-48600"/>
            <a:ext cx="9144000" cy="50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FFFFFF"/>
                </a:solidFill>
              </a:rPr>
              <a:t>Explaining a bit about the game environment</a:t>
            </a:r>
            <a:endParaRPr b="1" sz="2000">
              <a:solidFill>
                <a:srgbClr val="FFFFFF"/>
              </a:solidFill>
            </a:endParaRPr>
          </a:p>
          <a:p>
            <a:pPr indent="0" lvl="0" marL="0" rtl="0" algn="l">
              <a:lnSpc>
                <a:spcPct val="115000"/>
              </a:lnSpc>
              <a:spcBef>
                <a:spcPts val="0"/>
              </a:spcBef>
              <a:spcAft>
                <a:spcPts val="0"/>
              </a:spcAft>
              <a:buNone/>
            </a:pPr>
            <a:r>
              <a:rPr lang="en" sz="1800">
                <a:solidFill>
                  <a:srgbClr val="FFFFFF"/>
                </a:solidFill>
              </a:rPr>
              <a:t>We are using kaggle_environment to create and load the Connect4 Game environment.</a:t>
            </a:r>
            <a:br>
              <a:rPr lang="en" sz="1800">
                <a:solidFill>
                  <a:srgbClr val="FFFFFF"/>
                </a:solidFill>
              </a:rPr>
            </a:br>
            <a:r>
              <a:rPr lang="en" sz="1800">
                <a:solidFill>
                  <a:srgbClr val="0070C0"/>
                </a:solidFill>
              </a:rPr>
              <a:t>from kaggle_environments import make, evaluate</a:t>
            </a:r>
            <a:endParaRPr sz="1800">
              <a:solidFill>
                <a:srgbClr val="0070C0"/>
              </a:solidFill>
            </a:endParaRPr>
          </a:p>
          <a:p>
            <a:pPr indent="0" lvl="0" marL="0" rtl="0" algn="l">
              <a:lnSpc>
                <a:spcPct val="115000"/>
              </a:lnSpc>
              <a:spcBef>
                <a:spcPts val="0"/>
              </a:spcBef>
              <a:spcAft>
                <a:spcPts val="0"/>
              </a:spcAft>
              <a:buNone/>
            </a:pPr>
            <a:r>
              <a:rPr lang="en" sz="1800">
                <a:solidFill>
                  <a:srgbClr val="38761D"/>
                </a:solidFill>
              </a:rPr>
              <a:t># Create the game environment</a:t>
            </a:r>
            <a:endParaRPr sz="1800">
              <a:solidFill>
                <a:srgbClr val="38761D"/>
              </a:solidFill>
            </a:endParaRPr>
          </a:p>
          <a:p>
            <a:pPr indent="0" lvl="0" marL="0" rtl="0" algn="l">
              <a:lnSpc>
                <a:spcPct val="115000"/>
              </a:lnSpc>
              <a:spcBef>
                <a:spcPts val="0"/>
              </a:spcBef>
              <a:spcAft>
                <a:spcPts val="0"/>
              </a:spcAft>
              <a:buNone/>
            </a:pPr>
            <a:r>
              <a:rPr lang="en" sz="1800">
                <a:solidFill>
                  <a:srgbClr val="38761D"/>
                </a:solidFill>
              </a:rPr>
              <a:t># Set debug=True to see the errors if your agent refuses to run</a:t>
            </a:r>
            <a:endParaRPr sz="1800">
              <a:solidFill>
                <a:srgbClr val="38761D"/>
              </a:solidFill>
            </a:endParaRPr>
          </a:p>
          <a:p>
            <a:pPr indent="0" lvl="0" marL="0" rtl="0" algn="l">
              <a:lnSpc>
                <a:spcPct val="115000"/>
              </a:lnSpc>
              <a:spcBef>
                <a:spcPts val="0"/>
              </a:spcBef>
              <a:spcAft>
                <a:spcPts val="0"/>
              </a:spcAft>
              <a:buNone/>
            </a:pPr>
            <a:r>
              <a:rPr lang="en" sz="1800">
                <a:solidFill>
                  <a:srgbClr val="0070C0"/>
                </a:solidFill>
              </a:rPr>
              <a:t>env = make("connectx", debug=True)</a:t>
            </a:r>
            <a:br>
              <a:rPr lang="en" sz="1800">
                <a:solidFill>
                  <a:srgbClr val="0070C0"/>
                </a:solidFill>
              </a:rPr>
            </a:br>
            <a:r>
              <a:rPr lang="en" sz="1800">
                <a:solidFill>
                  <a:srgbClr val="0070C0"/>
                </a:solidFill>
              </a:rPr>
              <a:t> </a:t>
            </a:r>
            <a:r>
              <a:rPr lang="en" sz="1800">
                <a:solidFill>
                  <a:srgbClr val="38761D"/>
                </a:solidFill>
              </a:rPr>
              <a:t># List of available default agents</a:t>
            </a:r>
            <a:endParaRPr sz="1800">
              <a:solidFill>
                <a:srgbClr val="38761D"/>
              </a:solidFill>
            </a:endParaRPr>
          </a:p>
          <a:p>
            <a:pPr indent="0" lvl="0" marL="0" rtl="0" algn="l">
              <a:lnSpc>
                <a:spcPct val="115000"/>
              </a:lnSpc>
              <a:spcBef>
                <a:spcPts val="0"/>
              </a:spcBef>
              <a:spcAft>
                <a:spcPts val="0"/>
              </a:spcAft>
              <a:buNone/>
            </a:pPr>
            <a:r>
              <a:rPr lang="en" sz="1800">
                <a:solidFill>
                  <a:srgbClr val="0070C0"/>
                </a:solidFill>
              </a:rPr>
              <a:t>print(list(env.agents))</a:t>
            </a:r>
            <a:endParaRPr sz="1800">
              <a:solidFill>
                <a:srgbClr val="0070C0"/>
              </a:solidFill>
            </a:endParaRPr>
          </a:p>
          <a:p>
            <a:pPr indent="0" lvl="0" marL="0" rtl="0" algn="l">
              <a:lnSpc>
                <a:spcPct val="115000"/>
              </a:lnSpc>
              <a:spcBef>
                <a:spcPts val="0"/>
              </a:spcBef>
              <a:spcAft>
                <a:spcPts val="0"/>
              </a:spcAft>
              <a:buNone/>
            </a:pPr>
            <a:r>
              <a:rPr lang="en" sz="1800">
                <a:solidFill>
                  <a:srgbClr val="FFFFFF"/>
                </a:solidFill>
              </a:rPr>
              <a:t>In the game of Connect Four, a random agent selects its moves uniformly at random from the set of valid moves. In Connect Four, a move is considered valid if there's still space in the column to place a disc</a:t>
            </a:r>
            <a:endParaRPr sz="1800">
              <a:solidFill>
                <a:srgbClr val="FFFFFF"/>
              </a:solidFill>
            </a:endParaRPr>
          </a:p>
          <a:p>
            <a:pPr indent="0" lvl="0" marL="0" rtl="0" algn="l">
              <a:lnSpc>
                <a:spcPct val="115000"/>
              </a:lnSpc>
              <a:spcBef>
                <a:spcPts val="0"/>
              </a:spcBef>
              <a:spcAft>
                <a:spcPts val="0"/>
              </a:spcAft>
              <a:buNone/>
            </a:pPr>
            <a:r>
              <a:rPr lang="en" sz="2000">
                <a:solidFill>
                  <a:srgbClr val="38761D"/>
                </a:solidFill>
              </a:rPr>
              <a:t># Two random agents play one game round</a:t>
            </a:r>
            <a:endParaRPr sz="2000">
              <a:solidFill>
                <a:srgbClr val="38761D"/>
              </a:solidFill>
            </a:endParaRPr>
          </a:p>
          <a:p>
            <a:pPr indent="0" lvl="0" marL="0" rtl="0" algn="l">
              <a:lnSpc>
                <a:spcPct val="115000"/>
              </a:lnSpc>
              <a:spcBef>
                <a:spcPts val="0"/>
              </a:spcBef>
              <a:spcAft>
                <a:spcPts val="0"/>
              </a:spcAft>
              <a:buNone/>
            </a:pPr>
            <a:r>
              <a:rPr lang="en" sz="2000">
                <a:solidFill>
                  <a:srgbClr val="0070C0"/>
                </a:solidFill>
              </a:rPr>
              <a:t>env.run(["random", "random"])</a:t>
            </a:r>
            <a:endParaRPr sz="2000">
              <a:solidFill>
                <a:srgbClr val="0070C0"/>
              </a:solidFill>
            </a:endParaRPr>
          </a:p>
          <a:p>
            <a:pPr indent="0" lvl="0" marL="0" rtl="0" algn="l">
              <a:lnSpc>
                <a:spcPct val="115000"/>
              </a:lnSpc>
              <a:spcBef>
                <a:spcPts val="0"/>
              </a:spcBef>
              <a:spcAft>
                <a:spcPts val="0"/>
              </a:spcAft>
              <a:buNone/>
            </a:pPr>
            <a:r>
              <a:rPr lang="en" sz="2000">
                <a:solidFill>
                  <a:srgbClr val="38761D"/>
                </a:solidFill>
              </a:rPr>
              <a:t># Show the game</a:t>
            </a:r>
            <a:endParaRPr sz="2000">
              <a:solidFill>
                <a:srgbClr val="38761D"/>
              </a:solidFill>
            </a:endParaRPr>
          </a:p>
          <a:p>
            <a:pPr indent="0" lvl="0" marL="0" rtl="0" algn="l">
              <a:lnSpc>
                <a:spcPct val="115000"/>
              </a:lnSpc>
              <a:spcBef>
                <a:spcPts val="0"/>
              </a:spcBef>
              <a:spcAft>
                <a:spcPts val="0"/>
              </a:spcAft>
              <a:buNone/>
            </a:pPr>
            <a:r>
              <a:rPr lang="en" sz="2000">
                <a:solidFill>
                  <a:srgbClr val="0070C0"/>
                </a:solidFill>
              </a:rPr>
              <a:t>env.render(mode="ipython")</a:t>
            </a:r>
            <a:endParaRPr sz="2000">
              <a:solidFill>
                <a:srgbClr val="0070C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37" name="Google Shape;237;p42"/>
          <p:cNvSpPr txBox="1"/>
          <p:nvPr>
            <p:ph idx="1" type="body"/>
          </p:nvPr>
        </p:nvSpPr>
        <p:spPr>
          <a:xfrm>
            <a:off x="0" y="1068425"/>
            <a:ext cx="4394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Move Selection Process</a:t>
            </a:r>
            <a:endParaRPr b="1"/>
          </a:p>
          <a:p>
            <a:pPr indent="-342900" lvl="0" marL="457200" rtl="0" algn="l">
              <a:spcBef>
                <a:spcPts val="1200"/>
              </a:spcBef>
              <a:spcAft>
                <a:spcPts val="0"/>
              </a:spcAft>
              <a:buSzPts val="1800"/>
              <a:buChar char="-"/>
            </a:pPr>
            <a:r>
              <a:rPr lang="en"/>
              <a:t>Agent uses a probabilistic approach based on neural network output.</a:t>
            </a:r>
            <a:endParaRPr/>
          </a:p>
          <a:p>
            <a:pPr indent="-342900" lvl="0" marL="457200" rtl="0" algn="l">
              <a:spcBef>
                <a:spcPts val="0"/>
              </a:spcBef>
              <a:spcAft>
                <a:spcPts val="0"/>
              </a:spcAft>
              <a:buSzPts val="1800"/>
              <a:buChar char="-"/>
            </a:pPr>
            <a:r>
              <a:rPr lang="en"/>
              <a:t>Example: For given game board, selects column 4 with a 50% probability.</a:t>
            </a:r>
            <a:endParaRPr/>
          </a:p>
          <a:p>
            <a:pPr indent="-342900" lvl="0" marL="457200" rtl="0" algn="l">
              <a:spcBef>
                <a:spcPts val="0"/>
              </a:spcBef>
              <a:spcAft>
                <a:spcPts val="0"/>
              </a:spcAft>
              <a:buSzPts val="1800"/>
              <a:buChar char="-"/>
            </a:pPr>
            <a:r>
              <a:rPr lang="en"/>
              <a:t>Adjust network weights to favor better moves for any possible board.</a:t>
            </a:r>
            <a:endParaRPr/>
          </a:p>
        </p:txBody>
      </p:sp>
      <p:pic>
        <p:nvPicPr>
          <p:cNvPr id="238" name="Google Shape;238;p42"/>
          <p:cNvPicPr preferRelativeResize="0"/>
          <p:nvPr/>
        </p:nvPicPr>
        <p:blipFill>
          <a:blip r:embed="rId3">
            <a:alphaModFix/>
          </a:blip>
          <a:stretch>
            <a:fillRect/>
          </a:stretch>
        </p:blipFill>
        <p:spPr>
          <a:xfrm>
            <a:off x="4456200" y="1543325"/>
            <a:ext cx="4954875" cy="1519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44" name="Google Shape;244;p43"/>
          <p:cNvSpPr txBox="1"/>
          <p:nvPr>
            <p:ph idx="1" type="body"/>
          </p:nvPr>
        </p:nvSpPr>
        <p:spPr>
          <a:xfrm>
            <a:off x="0" y="1068425"/>
            <a:ext cx="4394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Theoretical vs Practical:</a:t>
            </a:r>
            <a:endParaRPr b="1"/>
          </a:p>
          <a:p>
            <a:pPr indent="-342900" lvl="0" marL="457200" rtl="0" algn="l">
              <a:spcBef>
                <a:spcPts val="1200"/>
              </a:spcBef>
              <a:spcAft>
                <a:spcPts val="0"/>
              </a:spcAft>
              <a:buSzPts val="1800"/>
              <a:buChar char="-"/>
            </a:pPr>
            <a:r>
              <a:rPr b="1" lang="en"/>
              <a:t>Goal</a:t>
            </a:r>
            <a:r>
              <a:rPr lang="en"/>
              <a:t>: Optimize move probabilities across all game scenarios</a:t>
            </a:r>
            <a:endParaRPr/>
          </a:p>
          <a:p>
            <a:pPr indent="-342900" lvl="0" marL="457200" rtl="0" algn="l">
              <a:spcBef>
                <a:spcPts val="0"/>
              </a:spcBef>
              <a:spcAft>
                <a:spcPts val="0"/>
              </a:spcAft>
              <a:buSzPts val="1800"/>
              <a:buChar char="-"/>
            </a:pPr>
            <a:r>
              <a:rPr b="1" lang="en"/>
              <a:t>Challenge</a:t>
            </a:r>
            <a:r>
              <a:rPr lang="en"/>
              <a:t>: Impractical to test due to over 4 trillion possible game boards in Connect Four.</a:t>
            </a:r>
            <a:endParaRPr/>
          </a:p>
        </p:txBody>
      </p:sp>
      <p:pic>
        <p:nvPicPr>
          <p:cNvPr id="245" name="Google Shape;245;p43"/>
          <p:cNvPicPr preferRelativeResize="0"/>
          <p:nvPr/>
        </p:nvPicPr>
        <p:blipFill>
          <a:blip r:embed="rId3">
            <a:alphaModFix/>
          </a:blip>
          <a:stretch>
            <a:fillRect/>
          </a:stretch>
        </p:blipFill>
        <p:spPr>
          <a:xfrm>
            <a:off x="4456200" y="1543325"/>
            <a:ext cx="4954875" cy="1519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51" name="Google Shape;25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Setup</a:t>
            </a:r>
            <a:endParaRPr/>
          </a:p>
          <a:p>
            <a:pPr indent="-317182" lvl="0" marL="457200" rtl="0" algn="l">
              <a:spcBef>
                <a:spcPts val="1200"/>
              </a:spcBef>
              <a:spcAft>
                <a:spcPts val="0"/>
              </a:spcAft>
              <a:buSzPct val="100000"/>
              <a:buChar char="-"/>
            </a:pPr>
            <a:r>
              <a:rPr lang="en"/>
              <a:t>Objective: How to amend the weights of the network in practical scenarios?</a:t>
            </a:r>
            <a:endParaRPr/>
          </a:p>
          <a:p>
            <a:pPr indent="-317182" lvl="0" marL="457200" rtl="0" algn="l">
              <a:spcBef>
                <a:spcPts val="0"/>
              </a:spcBef>
              <a:spcAft>
                <a:spcPts val="0"/>
              </a:spcAft>
              <a:buSzPct val="100000"/>
              <a:buChar char="-"/>
            </a:pPr>
            <a:r>
              <a:rPr lang="en"/>
              <a:t>Method: Adjusting weights based on game outcomes and rewards</a:t>
            </a:r>
            <a:endParaRPr/>
          </a:p>
          <a:p>
            <a:pPr indent="0" lvl="0" marL="0" rtl="0" algn="l">
              <a:spcBef>
                <a:spcPts val="1200"/>
              </a:spcBef>
              <a:spcAft>
                <a:spcPts val="0"/>
              </a:spcAft>
              <a:buNone/>
            </a:pPr>
            <a:r>
              <a:rPr b="1" lang="en"/>
              <a:t>Rewards System Explained</a:t>
            </a:r>
            <a:endParaRPr b="1"/>
          </a:p>
          <a:p>
            <a:pPr indent="-317182" lvl="0" marL="457200" rtl="0" algn="l">
              <a:spcBef>
                <a:spcPts val="1200"/>
              </a:spcBef>
              <a:spcAft>
                <a:spcPts val="0"/>
              </a:spcAft>
              <a:buSzPct val="100000"/>
              <a:buChar char="-"/>
            </a:pPr>
            <a:r>
              <a:rPr b="1" lang="en"/>
              <a:t>Winning Move</a:t>
            </a:r>
            <a:r>
              <a:rPr lang="en"/>
              <a:t>: Reward of +1</a:t>
            </a:r>
            <a:endParaRPr/>
          </a:p>
          <a:p>
            <a:pPr indent="-317182" lvl="0" marL="457200" rtl="0" algn="l">
              <a:spcBef>
                <a:spcPts val="0"/>
              </a:spcBef>
              <a:spcAft>
                <a:spcPts val="0"/>
              </a:spcAft>
              <a:buSzPct val="100000"/>
              <a:buChar char="-"/>
            </a:pPr>
            <a:r>
              <a:rPr b="1" lang="en"/>
              <a:t>Invalid Move</a:t>
            </a:r>
            <a:r>
              <a:rPr lang="en"/>
              <a:t>: Penalty of -10 (game-ending move)</a:t>
            </a:r>
            <a:endParaRPr/>
          </a:p>
          <a:p>
            <a:pPr indent="-317182" lvl="0" marL="457200" rtl="0" algn="l">
              <a:spcBef>
                <a:spcPts val="0"/>
              </a:spcBef>
              <a:spcAft>
                <a:spcPts val="0"/>
              </a:spcAft>
              <a:buSzPct val="100000"/>
              <a:buChar char="-"/>
            </a:pPr>
            <a:r>
              <a:rPr b="1" lang="en"/>
              <a:t>Opponent Wins Next Move</a:t>
            </a:r>
            <a:r>
              <a:rPr lang="en"/>
              <a:t>: Penalty of -1 (failure to prevent win)</a:t>
            </a:r>
            <a:endParaRPr/>
          </a:p>
          <a:p>
            <a:pPr indent="-317182" lvl="0" marL="457200" rtl="0" algn="l">
              <a:spcBef>
                <a:spcPts val="0"/>
              </a:spcBef>
              <a:spcAft>
                <a:spcPts val="0"/>
              </a:spcAft>
              <a:buSzPct val="100000"/>
              <a:buChar char="-"/>
            </a:pPr>
            <a:r>
              <a:rPr b="1" lang="en"/>
              <a:t>All Other Moves</a:t>
            </a:r>
            <a:r>
              <a:rPr lang="en"/>
              <a:t>: Small reward of 1/42 per move</a:t>
            </a:r>
            <a:endParaRPr/>
          </a:p>
          <a:p>
            <a:pPr indent="0" lvl="0" marL="0" rtl="0" algn="l">
              <a:spcBef>
                <a:spcPts val="1200"/>
              </a:spcBef>
              <a:spcAft>
                <a:spcPts val="0"/>
              </a:spcAft>
              <a:buNone/>
            </a:pPr>
            <a:r>
              <a:rPr b="1" lang="en"/>
              <a:t>Optimization Goal and Reinforcement Learning</a:t>
            </a:r>
            <a:endParaRPr b="1"/>
          </a:p>
          <a:p>
            <a:pPr indent="-317182" lvl="0" marL="457200" rtl="0" algn="l">
              <a:spcBef>
                <a:spcPts val="1200"/>
              </a:spcBef>
              <a:spcAft>
                <a:spcPts val="0"/>
              </a:spcAft>
              <a:buSzPct val="100000"/>
              <a:buChar char="-"/>
            </a:pPr>
            <a:r>
              <a:rPr lang="en"/>
              <a:t>Maximize agent’s average cumulative reward.</a:t>
            </a:r>
            <a:endParaRPr/>
          </a:p>
          <a:p>
            <a:pPr indent="-317182" lvl="0" marL="457200" rtl="0" algn="l">
              <a:spcBef>
                <a:spcPts val="0"/>
              </a:spcBef>
              <a:spcAft>
                <a:spcPts val="0"/>
              </a:spcAft>
              <a:buSzPct val="100000"/>
              <a:buChar char="-"/>
            </a:pPr>
            <a:r>
              <a:rPr lang="en"/>
              <a:t>Core principles of Reinforcement Learning.</a:t>
            </a:r>
            <a:endParaRPr/>
          </a:p>
          <a:p>
            <a:pPr indent="-317182" lvl="0" marL="457200" rtl="0" algn="l">
              <a:spcBef>
                <a:spcPts val="0"/>
              </a:spcBef>
              <a:spcAft>
                <a:spcPts val="0"/>
              </a:spcAft>
              <a:buSzPct val="100000"/>
              <a:buChar char="-"/>
            </a:pPr>
            <a:r>
              <a:rPr lang="en"/>
              <a:t>Utilize various reinforcement learning algorithms to optimize network weights.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57" name="Google Shape;25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Many different RL algorithms like DQN, A2C, and PPO</a:t>
            </a:r>
            <a:endParaRPr/>
          </a:p>
          <a:p>
            <a:pPr indent="-342900" lvl="0" marL="457200" rtl="0" algn="l">
              <a:spcBef>
                <a:spcPts val="0"/>
              </a:spcBef>
              <a:spcAft>
                <a:spcPts val="0"/>
              </a:spcAft>
              <a:buSzPts val="1800"/>
              <a:buChar char="-"/>
            </a:pPr>
            <a:r>
              <a:rPr lang="en"/>
              <a:t>All use similar process to product an agent</a:t>
            </a:r>
            <a:endParaRPr/>
          </a:p>
          <a:p>
            <a:pPr indent="-317500" lvl="1" marL="914400" rtl="0" algn="l">
              <a:spcBef>
                <a:spcPts val="0"/>
              </a:spcBef>
              <a:spcAft>
                <a:spcPts val="0"/>
              </a:spcAft>
              <a:buSzPts val="1400"/>
              <a:buChar char="-"/>
            </a:pPr>
            <a:r>
              <a:rPr lang="en"/>
              <a:t>Initialize weights to random values</a:t>
            </a:r>
            <a:endParaRPr/>
          </a:p>
          <a:p>
            <a:pPr indent="-317500" lvl="1" marL="914400" rtl="0" algn="l">
              <a:spcBef>
                <a:spcPts val="0"/>
              </a:spcBef>
              <a:spcAft>
                <a:spcPts val="0"/>
              </a:spcAft>
              <a:buSzPts val="1400"/>
              <a:buChar char="-"/>
            </a:pPr>
            <a:r>
              <a:rPr lang="en"/>
              <a:t>The algorithm continually tries out new values for the weights</a:t>
            </a:r>
            <a:endParaRPr/>
          </a:p>
          <a:p>
            <a:pPr indent="-317500" lvl="1" marL="914400" rtl="0" algn="l">
              <a:spcBef>
                <a:spcPts val="0"/>
              </a:spcBef>
              <a:spcAft>
                <a:spcPts val="0"/>
              </a:spcAft>
              <a:buSzPts val="1400"/>
              <a:buChar char="-"/>
            </a:pPr>
            <a:r>
              <a:rPr lang="en"/>
              <a:t>The algorithm settles towards weights that perform better after playing many games</a:t>
            </a:r>
            <a:endParaRPr/>
          </a:p>
          <a:p>
            <a:pPr indent="-342900" lvl="0" marL="457200" rtl="0" algn="l">
              <a:spcBef>
                <a:spcPts val="0"/>
              </a:spcBef>
              <a:spcAft>
                <a:spcPts val="0"/>
              </a:spcAft>
              <a:buSzPts val="1800"/>
              <a:buChar char="-"/>
            </a:pPr>
            <a:r>
              <a:rPr lang="en"/>
              <a:t>We used the Proximal Policy Optimization (PPO) algorithm to create an agent.</a:t>
            </a:r>
            <a:endParaRPr/>
          </a:p>
          <a:p>
            <a:pPr indent="0" lvl="0" marL="45720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63" name="Google Shape;263;p46"/>
          <p:cNvSpPr txBox="1"/>
          <p:nvPr>
            <p:ph idx="1" type="body"/>
          </p:nvPr>
        </p:nvSpPr>
        <p:spPr>
          <a:xfrm>
            <a:off x="311700" y="1152475"/>
            <a:ext cx="4827300" cy="34164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b="1" lang="en"/>
              <a:t>Code</a:t>
            </a:r>
            <a:endParaRPr b="1"/>
          </a:p>
          <a:p>
            <a:pPr indent="-300037" lvl="0" marL="457200" rtl="0" algn="l">
              <a:spcBef>
                <a:spcPts val="1200"/>
              </a:spcBef>
              <a:spcAft>
                <a:spcPts val="0"/>
              </a:spcAft>
              <a:buSzPct val="100000"/>
              <a:buChar char="-"/>
            </a:pPr>
            <a:r>
              <a:rPr b="1" lang="en"/>
              <a:t>Framework Used: </a:t>
            </a:r>
            <a:r>
              <a:rPr lang="en"/>
              <a:t>Stable-Baselines3 for implementing reinforcement learning algorithms.</a:t>
            </a:r>
            <a:endParaRPr/>
          </a:p>
          <a:p>
            <a:pPr indent="-300037" lvl="0" marL="457200" rtl="0" algn="l">
              <a:spcBef>
                <a:spcPts val="0"/>
              </a:spcBef>
              <a:spcAft>
                <a:spcPts val="0"/>
              </a:spcAft>
              <a:buSzPct val="100000"/>
              <a:buChar char="-"/>
            </a:pPr>
            <a:r>
              <a:rPr b="1" lang="en"/>
              <a:t>Purpose: </a:t>
            </a:r>
            <a:r>
              <a:rPr lang="en"/>
              <a:t>Ensure compatibility with our game environment.</a:t>
            </a:r>
            <a:endParaRPr/>
          </a:p>
          <a:p>
            <a:pPr indent="0" lvl="0" marL="0" rtl="0" algn="l">
              <a:spcBef>
                <a:spcPts val="1200"/>
              </a:spcBef>
              <a:spcAft>
                <a:spcPts val="0"/>
              </a:spcAft>
              <a:buNone/>
            </a:pPr>
            <a:r>
              <a:rPr b="1" lang="en"/>
              <a:t>Creating Connect4Gym Game Class</a:t>
            </a:r>
            <a:endParaRPr b="1"/>
          </a:p>
          <a:p>
            <a:pPr indent="-300037" lvl="0" marL="457200" rtl="0" algn="l">
              <a:spcBef>
                <a:spcPts val="1200"/>
              </a:spcBef>
              <a:spcAft>
                <a:spcPts val="0"/>
              </a:spcAft>
              <a:buSzPct val="100000"/>
              <a:buChar char="-"/>
            </a:pPr>
            <a:r>
              <a:rPr b="1" lang="en"/>
              <a:t>Implementation: </a:t>
            </a:r>
            <a:r>
              <a:rPr lang="en"/>
              <a:t>ConnectX as an OpenAI Gym environment.</a:t>
            </a:r>
            <a:endParaRPr/>
          </a:p>
          <a:p>
            <a:pPr indent="-300037" lvl="0" marL="457200" rtl="0" algn="l">
              <a:spcBef>
                <a:spcPts val="0"/>
              </a:spcBef>
              <a:spcAft>
                <a:spcPts val="0"/>
              </a:spcAft>
              <a:buSzPct val="100000"/>
              <a:buChar char="-"/>
            </a:pPr>
            <a:r>
              <a:rPr b="1" lang="en"/>
              <a:t>Key Methods:</a:t>
            </a:r>
            <a:endParaRPr b="1"/>
          </a:p>
          <a:p>
            <a:pPr indent="-284162" lvl="1" marL="914400" rtl="0" algn="l">
              <a:spcBef>
                <a:spcPts val="0"/>
              </a:spcBef>
              <a:spcAft>
                <a:spcPts val="0"/>
              </a:spcAft>
              <a:buSzPct val="100000"/>
              <a:buChar char="-"/>
            </a:pPr>
            <a:r>
              <a:rPr lang="en"/>
              <a:t>reset(): Initializes each game with a 6x7 2D numpy array representing the game board</a:t>
            </a:r>
            <a:endParaRPr/>
          </a:p>
          <a:p>
            <a:pPr indent="-284162" lvl="1" marL="914400" rtl="0" algn="l">
              <a:spcBef>
                <a:spcPts val="0"/>
              </a:spcBef>
              <a:spcAft>
                <a:spcPts val="0"/>
              </a:spcAft>
              <a:buSzPct val="100000"/>
              <a:buChar char="-"/>
            </a:pPr>
            <a:r>
              <a:rPr lang="en"/>
              <a:t>change_reward(): Customizes rewards to align with our designed reward system, different from the competition's ranking rewards</a:t>
            </a:r>
            <a:endParaRPr/>
          </a:p>
          <a:p>
            <a:pPr indent="-284162" lvl="1" marL="914400" rtl="0" algn="l">
              <a:spcBef>
                <a:spcPts val="0"/>
              </a:spcBef>
              <a:spcAft>
                <a:spcPts val="0"/>
              </a:spcAft>
              <a:buSzPct val="100000"/>
              <a:buChar char="-"/>
            </a:pPr>
            <a:r>
              <a:rPr lang="en"/>
              <a:t>step(action): Executes an action and opponent's response, returns:</a:t>
            </a:r>
            <a:endParaRPr/>
          </a:p>
          <a:p>
            <a:pPr indent="-284162" lvl="2" marL="1371600" rtl="0" algn="l">
              <a:spcBef>
                <a:spcPts val="0"/>
              </a:spcBef>
              <a:spcAft>
                <a:spcPts val="0"/>
              </a:spcAft>
              <a:buSzPct val="100000"/>
              <a:buChar char="-"/>
            </a:pPr>
            <a:r>
              <a:rPr lang="en"/>
              <a:t>Updated game board as a numpy array</a:t>
            </a:r>
            <a:endParaRPr/>
          </a:p>
          <a:p>
            <a:pPr indent="-284162" lvl="2" marL="1371600" rtl="0" algn="l">
              <a:spcBef>
                <a:spcPts val="0"/>
              </a:spcBef>
              <a:spcAft>
                <a:spcPts val="0"/>
              </a:spcAft>
              <a:buSzPct val="100000"/>
              <a:buChar char="-"/>
            </a:pPr>
            <a:r>
              <a:rPr lang="en"/>
              <a:t>Reward from the most recent move (+1, -10, -1, or 1/42)</a:t>
            </a:r>
            <a:endParaRPr/>
          </a:p>
          <a:p>
            <a:pPr indent="-284162" lvl="2" marL="1371600" rtl="0" algn="l">
              <a:spcBef>
                <a:spcPts val="0"/>
              </a:spcBef>
              <a:spcAft>
                <a:spcPts val="0"/>
              </a:spcAft>
              <a:buSzPct val="100000"/>
              <a:buChar char="-"/>
            </a:pPr>
            <a:r>
              <a:rPr lang="en"/>
              <a:t>Game status (done=True if game ends, else done=False)</a:t>
            </a:r>
            <a:endParaRPr/>
          </a:p>
        </p:txBody>
      </p:sp>
      <p:pic>
        <p:nvPicPr>
          <p:cNvPr id="264" name="Google Shape;264;p46"/>
          <p:cNvPicPr preferRelativeResize="0"/>
          <p:nvPr/>
        </p:nvPicPr>
        <p:blipFill>
          <a:blip r:embed="rId3">
            <a:alphaModFix/>
          </a:blip>
          <a:stretch>
            <a:fillRect/>
          </a:stretch>
        </p:blipFill>
        <p:spPr>
          <a:xfrm>
            <a:off x="5223375" y="1183013"/>
            <a:ext cx="3700200" cy="33553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70" name="Google Shape;27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a:p>
            <a:pPr indent="0" lvl="0" marL="0" rtl="0" algn="l">
              <a:spcBef>
                <a:spcPts val="0"/>
              </a:spcBef>
              <a:spcAft>
                <a:spcPts val="0"/>
              </a:spcAft>
              <a:buNone/>
            </a:pPr>
            <a:r>
              <a:t/>
            </a:r>
            <a:endParaRPr/>
          </a:p>
        </p:txBody>
      </p:sp>
      <p:sp>
        <p:nvSpPr>
          <p:cNvPr id="276" name="Google Shape;276;p4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a:t>
            </a:r>
            <a:endParaRPr/>
          </a:p>
          <a:p>
            <a:pPr indent="-342900" lvl="0" marL="457200" rtl="0" algn="l">
              <a:spcBef>
                <a:spcPts val="1200"/>
              </a:spcBef>
              <a:spcAft>
                <a:spcPts val="0"/>
              </a:spcAft>
              <a:buSzPts val="1800"/>
              <a:buChar char="-"/>
            </a:pPr>
            <a:r>
              <a:rPr lang="en"/>
              <a:t>Specify the architecture of the Neural Network.</a:t>
            </a:r>
            <a:endParaRPr/>
          </a:p>
          <a:p>
            <a:pPr indent="-342900" lvl="0" marL="457200" rtl="0" algn="l">
              <a:spcBef>
                <a:spcPts val="0"/>
              </a:spcBef>
              <a:spcAft>
                <a:spcPts val="0"/>
              </a:spcAft>
              <a:buSzPts val="1800"/>
              <a:buChar char="-"/>
            </a:pPr>
            <a:r>
              <a:rPr lang="en"/>
              <a:t>We used Convolutional Neural Network (CNN).</a:t>
            </a:r>
            <a:endParaRPr/>
          </a:p>
          <a:p>
            <a:pPr indent="-342900" lvl="0" marL="457200" rtl="0" algn="l">
              <a:spcBef>
                <a:spcPts val="0"/>
              </a:spcBef>
              <a:spcAft>
                <a:spcPts val="0"/>
              </a:spcAft>
              <a:buSzPts val="1800"/>
              <a:buChar char="-"/>
            </a:pPr>
            <a:r>
              <a:rPr lang="en"/>
              <a:t>The Network outputs the probabilities of selecting each column.</a:t>
            </a:r>
            <a:endParaRPr/>
          </a:p>
          <a:p>
            <a:pPr indent="0" lvl="0" marL="457200" rtl="0" algn="l">
              <a:spcBef>
                <a:spcPts val="1200"/>
              </a:spcBef>
              <a:spcAft>
                <a:spcPts val="1200"/>
              </a:spcAft>
              <a:buNone/>
            </a:pPr>
            <a:r>
              <a:t/>
            </a:r>
            <a:endParaRPr/>
          </a:p>
        </p:txBody>
      </p:sp>
      <p:pic>
        <p:nvPicPr>
          <p:cNvPr id="277" name="Google Shape;277;p48"/>
          <p:cNvPicPr preferRelativeResize="0"/>
          <p:nvPr/>
        </p:nvPicPr>
        <p:blipFill>
          <a:blip r:embed="rId3">
            <a:alphaModFix/>
          </a:blip>
          <a:stretch>
            <a:fillRect/>
          </a:stretch>
        </p:blipFill>
        <p:spPr>
          <a:xfrm>
            <a:off x="4747075" y="1017725"/>
            <a:ext cx="4267200" cy="38180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nvSpPr>
        <p:spPr>
          <a:xfrm>
            <a:off x="0" y="0"/>
            <a:ext cx="8903100" cy="527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FFFFFF"/>
                </a:solidFill>
              </a:rPr>
              <a:t>Defining Agents</a:t>
            </a:r>
            <a:br>
              <a:rPr b="1" lang="en" sz="2000">
                <a:solidFill>
                  <a:srgbClr val="FFFFFF"/>
                </a:solidFill>
              </a:rPr>
            </a:br>
            <a:r>
              <a:rPr lang="en" sz="1800">
                <a:solidFill>
                  <a:srgbClr val="FFFFFF"/>
                </a:solidFill>
              </a:rPr>
              <a:t>In connect 4 , agent is a function which decide the column in which the next disc will be dropped and it makes decision on the current state of the game.</a:t>
            </a:r>
            <a:br>
              <a:rPr lang="en" sz="1800">
                <a:solidFill>
                  <a:srgbClr val="FFFFFF"/>
                </a:solidFill>
              </a:rPr>
            </a:br>
            <a:br>
              <a:rPr lang="en" sz="1800">
                <a:solidFill>
                  <a:srgbClr val="FFFFFF"/>
                </a:solidFill>
              </a:rPr>
            </a:br>
            <a:r>
              <a:rPr lang="en" sz="1800">
                <a:solidFill>
                  <a:srgbClr val="FFFFFF"/>
                </a:solidFill>
              </a:rPr>
              <a:t> Two key parameter passed to the agent : obs and config</a:t>
            </a:r>
            <a:br>
              <a:rPr lang="en" sz="1800">
                <a:solidFill>
                  <a:srgbClr val="FFFFFF"/>
                </a:solidFill>
              </a:rPr>
            </a:br>
            <a:br>
              <a:rPr lang="en" sz="1800">
                <a:solidFill>
                  <a:srgbClr val="FFFFFF"/>
                </a:solidFill>
              </a:rPr>
            </a:br>
            <a:r>
              <a:rPr lang="en" sz="1800">
                <a:solidFill>
                  <a:srgbClr val="FFFFFF"/>
                </a:solidFill>
              </a:rPr>
              <a:t>obs contain two pieces information : 1&gt; obs.board &amp; 2&gt;obs.mark</a:t>
            </a:r>
            <a:br>
              <a:rPr lang="en" sz="1800">
                <a:solidFill>
                  <a:srgbClr val="FFFFFF"/>
                </a:solidFill>
              </a:rPr>
            </a:br>
            <a:r>
              <a:rPr lang="en" sz="1800">
                <a:solidFill>
                  <a:srgbClr val="FFFFFF"/>
                </a:solidFill>
              </a:rPr>
              <a:t>config contains three pieces of information: 1&gt;config.c</a:t>
            </a:r>
            <a:r>
              <a:rPr lang="en" sz="1800">
                <a:solidFill>
                  <a:srgbClr val="FFFFFF"/>
                </a:solidFill>
              </a:rPr>
              <a:t>olumn &amp; </a:t>
            </a:r>
            <a:r>
              <a:rPr lang="en" sz="1800">
                <a:solidFill>
                  <a:srgbClr val="FFFFFF"/>
                </a:solidFill>
              </a:rPr>
              <a:t>2&gt;config.rows</a:t>
            </a:r>
            <a:endParaRPr sz="1800">
              <a:solidFill>
                <a:srgbClr val="FFFFFF"/>
              </a:solidFill>
            </a:endParaRPr>
          </a:p>
          <a:p>
            <a:pPr indent="0" lvl="0" marL="3657600" rtl="0" algn="l">
              <a:lnSpc>
                <a:spcPct val="115000"/>
              </a:lnSpc>
              <a:spcBef>
                <a:spcPts val="0"/>
              </a:spcBef>
              <a:spcAft>
                <a:spcPts val="0"/>
              </a:spcAft>
              <a:buNone/>
            </a:pPr>
            <a:r>
              <a:rPr lang="en" sz="1800">
                <a:solidFill>
                  <a:srgbClr val="FFFFFF"/>
                </a:solidFill>
              </a:rPr>
              <a:t>            3&gt;config.inarow</a:t>
            </a:r>
            <a:endParaRPr sz="1800">
              <a:solidFill>
                <a:srgbClr val="FFFFFF"/>
              </a:solidFill>
            </a:endParaRPr>
          </a:p>
          <a:p>
            <a:pPr indent="0" lvl="0" marL="0" rtl="0" algn="l">
              <a:lnSpc>
                <a:spcPct val="115000"/>
              </a:lnSpc>
              <a:spcBef>
                <a:spcPts val="0"/>
              </a:spcBef>
              <a:spcAft>
                <a:spcPts val="0"/>
              </a:spcAft>
              <a:buNone/>
            </a:pPr>
            <a:r>
              <a:rPr lang="en" sz="1800">
                <a:solidFill>
                  <a:srgbClr val="38761D"/>
                </a:solidFill>
              </a:rPr>
              <a:t># Selects random valid column</a:t>
            </a:r>
            <a:endParaRPr sz="1800">
              <a:solidFill>
                <a:srgbClr val="38761D"/>
              </a:solidFill>
            </a:endParaRPr>
          </a:p>
          <a:p>
            <a:pPr indent="0" lvl="0" marL="0" rtl="0" algn="l">
              <a:lnSpc>
                <a:spcPct val="115000"/>
              </a:lnSpc>
              <a:spcBef>
                <a:spcPts val="0"/>
              </a:spcBef>
              <a:spcAft>
                <a:spcPts val="0"/>
              </a:spcAft>
              <a:buNone/>
            </a:pPr>
            <a:r>
              <a:rPr lang="en" sz="1800">
                <a:solidFill>
                  <a:srgbClr val="0070C0"/>
                </a:solidFill>
              </a:rPr>
              <a:t>def agent_random(obs, config):</a:t>
            </a:r>
            <a:endParaRPr sz="1800">
              <a:solidFill>
                <a:srgbClr val="0070C0"/>
              </a:solidFill>
            </a:endParaRPr>
          </a:p>
          <a:p>
            <a:pPr indent="0" lvl="0" marL="0" rtl="0" algn="l">
              <a:lnSpc>
                <a:spcPct val="115000"/>
              </a:lnSpc>
              <a:spcBef>
                <a:spcPts val="0"/>
              </a:spcBef>
              <a:spcAft>
                <a:spcPts val="0"/>
              </a:spcAft>
              <a:buNone/>
            </a:pPr>
            <a:r>
              <a:rPr lang="en" sz="1800">
                <a:solidFill>
                  <a:srgbClr val="0070C0"/>
                </a:solidFill>
              </a:rPr>
              <a:t>valid_moves = [col for col in range(config.columns) if obs.board[col] == 0]</a:t>
            </a:r>
            <a:endParaRPr sz="1800">
              <a:solidFill>
                <a:srgbClr val="0070C0"/>
              </a:solidFill>
            </a:endParaRPr>
          </a:p>
          <a:p>
            <a:pPr indent="0" lvl="0" marL="0" rtl="0" algn="l">
              <a:lnSpc>
                <a:spcPct val="115000"/>
              </a:lnSpc>
              <a:spcBef>
                <a:spcPts val="0"/>
              </a:spcBef>
              <a:spcAft>
                <a:spcPts val="0"/>
              </a:spcAft>
              <a:buNone/>
            </a:pPr>
            <a:r>
              <a:rPr lang="en" sz="1800">
                <a:solidFill>
                  <a:srgbClr val="0070C0"/>
                </a:solidFill>
              </a:rPr>
              <a:t>return random.choice(valid_moves)</a:t>
            </a:r>
            <a:endParaRPr sz="1800">
              <a:solidFill>
                <a:srgbClr val="0070C0"/>
              </a:solidFill>
            </a:endParaRPr>
          </a:p>
          <a:p>
            <a:pPr indent="0" lvl="0" marL="0" rtl="0" algn="l">
              <a:lnSpc>
                <a:spcPct val="115000"/>
              </a:lnSpc>
              <a:spcBef>
                <a:spcPts val="0"/>
              </a:spcBef>
              <a:spcAft>
                <a:spcPts val="0"/>
              </a:spcAft>
              <a:buNone/>
            </a:pPr>
            <a:r>
              <a:rPr lang="en" sz="1800">
                <a:solidFill>
                  <a:srgbClr val="38761D"/>
                </a:solidFill>
              </a:rPr>
              <a:t># Selects middle column</a:t>
            </a:r>
            <a:endParaRPr sz="1800">
              <a:solidFill>
                <a:srgbClr val="38761D"/>
              </a:solidFill>
            </a:endParaRPr>
          </a:p>
          <a:p>
            <a:pPr indent="0" lvl="0" marL="0" rtl="0" algn="l">
              <a:lnSpc>
                <a:spcPct val="115000"/>
              </a:lnSpc>
              <a:spcBef>
                <a:spcPts val="0"/>
              </a:spcBef>
              <a:spcAft>
                <a:spcPts val="0"/>
              </a:spcAft>
              <a:buNone/>
            </a:pPr>
            <a:r>
              <a:rPr lang="en" sz="1800">
                <a:solidFill>
                  <a:srgbClr val="0070C0"/>
                </a:solidFill>
              </a:rPr>
              <a:t>def agent_middle(obs, config):</a:t>
            </a:r>
            <a:endParaRPr sz="1800">
              <a:solidFill>
                <a:srgbClr val="0070C0"/>
              </a:solidFill>
            </a:endParaRPr>
          </a:p>
          <a:p>
            <a:pPr indent="0" lvl="0" marL="0" rtl="0" algn="l">
              <a:lnSpc>
                <a:spcPct val="115000"/>
              </a:lnSpc>
              <a:spcBef>
                <a:spcPts val="0"/>
              </a:spcBef>
              <a:spcAft>
                <a:spcPts val="0"/>
              </a:spcAft>
              <a:buNone/>
            </a:pPr>
            <a:r>
              <a:rPr lang="en" sz="1800">
                <a:solidFill>
                  <a:srgbClr val="0070C0"/>
                </a:solidFill>
              </a:rPr>
              <a:t>return config.columns//2</a:t>
            </a:r>
            <a:endParaRPr sz="1800">
              <a:solidFill>
                <a:srgbClr val="0070C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0" y="0"/>
            <a:ext cx="8991602"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8"/>
          <p:cNvPicPr preferRelativeResize="0"/>
          <p:nvPr/>
        </p:nvPicPr>
        <p:blipFill>
          <a:blip r:embed="rId3">
            <a:alphaModFix/>
          </a:blip>
          <a:stretch>
            <a:fillRect/>
          </a:stretch>
        </p:blipFill>
        <p:spPr>
          <a:xfrm>
            <a:off x="0" y="0"/>
            <a:ext cx="8991601"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Trees</a:t>
            </a:r>
            <a:endParaRPr/>
          </a:p>
        </p:txBody>
      </p:sp>
      <p:sp>
        <p:nvSpPr>
          <p:cNvPr id="85" name="Google Shape;85;p1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Clr>
                <a:schemeClr val="dk1"/>
              </a:buClr>
              <a:buSzPct val="100000"/>
              <a:buChar char="●"/>
            </a:pPr>
            <a:r>
              <a:rPr lang="en">
                <a:solidFill>
                  <a:schemeClr val="dk1"/>
                </a:solidFill>
              </a:rPr>
              <a:t>Game trees are a fundamental concept in game theory and computer science</a:t>
            </a:r>
            <a:endParaRPr>
              <a:solidFill>
                <a:schemeClr val="dk1"/>
              </a:solidFill>
            </a:endParaRPr>
          </a:p>
          <a:p>
            <a:pPr indent="-325755" lvl="0" marL="457200" rtl="0" algn="l">
              <a:spcBef>
                <a:spcPts val="0"/>
              </a:spcBef>
              <a:spcAft>
                <a:spcPts val="0"/>
              </a:spcAft>
              <a:buClr>
                <a:schemeClr val="dk1"/>
              </a:buClr>
              <a:buSzPct val="100000"/>
              <a:buChar char="●"/>
            </a:pPr>
            <a:r>
              <a:rPr lang="en">
                <a:solidFill>
                  <a:schemeClr val="dk1"/>
                </a:solidFill>
              </a:rPr>
              <a:t>They are graphical representations of all possible moves and </a:t>
            </a:r>
            <a:r>
              <a:rPr lang="en">
                <a:solidFill>
                  <a:schemeClr val="dk1"/>
                </a:solidFill>
              </a:rPr>
              <a:t>outcomes</a:t>
            </a:r>
            <a:r>
              <a:rPr lang="en">
                <a:solidFill>
                  <a:schemeClr val="dk1"/>
                </a:solidFill>
              </a:rPr>
              <a:t> in a </a:t>
            </a:r>
            <a:r>
              <a:rPr lang="en">
                <a:solidFill>
                  <a:schemeClr val="dk1"/>
                </a:solidFill>
              </a:rPr>
              <a:t>sequential</a:t>
            </a:r>
            <a:r>
              <a:rPr lang="en">
                <a:solidFill>
                  <a:schemeClr val="dk1"/>
                </a:solidFill>
              </a:rPr>
              <a:t> game.</a:t>
            </a:r>
            <a:endParaRPr>
              <a:solidFill>
                <a:schemeClr val="dk1"/>
              </a:solidFill>
            </a:endParaRPr>
          </a:p>
          <a:p>
            <a:pPr indent="-325755" lvl="0" marL="457200" rtl="0" algn="l">
              <a:spcBef>
                <a:spcPts val="0"/>
              </a:spcBef>
              <a:spcAft>
                <a:spcPts val="0"/>
              </a:spcAft>
              <a:buClr>
                <a:schemeClr val="dk1"/>
              </a:buClr>
              <a:buSzPct val="100000"/>
              <a:buChar char="●"/>
            </a:pPr>
            <a:r>
              <a:rPr lang="en">
                <a:solidFill>
                  <a:schemeClr val="dk1"/>
                </a:solidFill>
              </a:rPr>
              <a:t>Each node in the tree represents a game state, and the </a:t>
            </a:r>
            <a:r>
              <a:rPr lang="en">
                <a:solidFill>
                  <a:schemeClr val="dk1"/>
                </a:solidFill>
              </a:rPr>
              <a:t>edges</a:t>
            </a:r>
            <a:r>
              <a:rPr lang="en">
                <a:solidFill>
                  <a:schemeClr val="dk1"/>
                </a:solidFill>
              </a:rPr>
              <a:t> represent possible moves or decisions that can be made from that state.</a:t>
            </a:r>
            <a:endParaRPr>
              <a:solidFill>
                <a:schemeClr val="dk1"/>
              </a:solidFill>
            </a:endParaRPr>
          </a:p>
          <a:p>
            <a:pPr indent="-325755" lvl="0" marL="457200" rtl="0" algn="l">
              <a:spcBef>
                <a:spcPts val="0"/>
              </a:spcBef>
              <a:spcAft>
                <a:spcPts val="0"/>
              </a:spcAft>
              <a:buClr>
                <a:schemeClr val="dk1"/>
              </a:buClr>
              <a:buSzPct val="100000"/>
              <a:buChar char="●"/>
            </a:pPr>
            <a:r>
              <a:rPr lang="en">
                <a:solidFill>
                  <a:schemeClr val="dk1"/>
                </a:solidFill>
              </a:rPr>
              <a:t>Terminal nodes are the endpoints of the game tree branches. They represent final outcomes or states where the game ends, either in a win, loss.</a:t>
            </a:r>
            <a:endParaRPr>
              <a:solidFill>
                <a:schemeClr val="dk1"/>
              </a:solidFill>
            </a:endParaRPr>
          </a:p>
        </p:txBody>
      </p:sp>
      <p:pic>
        <p:nvPicPr>
          <p:cNvPr id="86" name="Google Shape;86;p19"/>
          <p:cNvPicPr preferRelativeResize="0"/>
          <p:nvPr/>
        </p:nvPicPr>
        <p:blipFill>
          <a:blip r:embed="rId3">
            <a:alphaModFix/>
          </a:blip>
          <a:stretch>
            <a:fillRect/>
          </a:stretch>
        </p:blipFill>
        <p:spPr>
          <a:xfrm>
            <a:off x="4724400" y="1170125"/>
            <a:ext cx="4267200" cy="23839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Heuristic function</a:t>
            </a:r>
            <a:endParaRPr/>
          </a:p>
        </p:txBody>
      </p:sp>
      <p:sp>
        <p:nvSpPr>
          <p:cNvPr id="92" name="Google Shape;92;p20"/>
          <p:cNvSpPr txBox="1"/>
          <p:nvPr>
            <p:ph idx="1" type="body"/>
          </p:nvPr>
        </p:nvSpPr>
        <p:spPr>
          <a:xfrm>
            <a:off x="311700" y="1152475"/>
            <a:ext cx="8520600" cy="3826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The complete game tree for Connect 4 has over 4 trillion different boards in practice our implemented agent only works with a small subset to plan the next move.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To make sure the </a:t>
            </a:r>
            <a:r>
              <a:rPr lang="en">
                <a:solidFill>
                  <a:schemeClr val="dk1"/>
                </a:solidFill>
              </a:rPr>
              <a:t>incomplete</a:t>
            </a:r>
            <a:r>
              <a:rPr lang="en">
                <a:solidFill>
                  <a:schemeClr val="dk1"/>
                </a:solidFill>
              </a:rPr>
              <a:t> tree is still useful we use a heuristic function.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heuristic function assigns scores to </a:t>
            </a:r>
            <a:r>
              <a:rPr lang="en">
                <a:solidFill>
                  <a:schemeClr val="dk1"/>
                </a:solidFill>
              </a:rPr>
              <a:t>different</a:t>
            </a:r>
            <a:r>
              <a:rPr lang="en">
                <a:solidFill>
                  <a:schemeClr val="dk1"/>
                </a:solidFill>
              </a:rPr>
              <a:t> game </a:t>
            </a:r>
            <a:r>
              <a:rPr lang="en">
                <a:solidFill>
                  <a:schemeClr val="dk1"/>
                </a:solidFill>
              </a:rPr>
              <a:t>boards</a:t>
            </a:r>
            <a:r>
              <a:rPr lang="en">
                <a:solidFill>
                  <a:schemeClr val="dk1"/>
                </a:solidFill>
              </a:rPr>
              <a:t>, where we estimate that boards with higher scores that are more likely to result in the agent winning the game.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For example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the agent has four discs in a row it would win the game and get the most points for that move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the agent filled three spots, and the remaining spot is </a:t>
            </a:r>
            <a:r>
              <a:rPr lang="en">
                <a:solidFill>
                  <a:schemeClr val="dk1"/>
                </a:solidFill>
              </a:rPr>
              <a:t>empty</a:t>
            </a:r>
            <a:r>
              <a:rPr lang="en">
                <a:solidFill>
                  <a:schemeClr val="dk1"/>
                </a:solidFill>
              </a:rPr>
              <a:t> you would </a:t>
            </a:r>
            <a:r>
              <a:rPr lang="en">
                <a:solidFill>
                  <a:schemeClr val="dk1"/>
                </a:solidFill>
              </a:rPr>
              <a:t>only</a:t>
            </a:r>
            <a:r>
              <a:rPr lang="en">
                <a:solidFill>
                  <a:schemeClr val="dk1"/>
                </a:solidFill>
              </a:rPr>
              <a:t> get one point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the </a:t>
            </a:r>
            <a:r>
              <a:rPr lang="en">
                <a:solidFill>
                  <a:schemeClr val="dk1"/>
                </a:solidFill>
              </a:rPr>
              <a:t>opponent</a:t>
            </a:r>
            <a:r>
              <a:rPr lang="en">
                <a:solidFill>
                  <a:schemeClr val="dk1"/>
                </a:solidFill>
              </a:rPr>
              <a:t> filles three spots, and the remaining spot is empty you </a:t>
            </a:r>
            <a:r>
              <a:rPr lang="en">
                <a:solidFill>
                  <a:schemeClr val="dk1"/>
                </a:solidFill>
              </a:rPr>
              <a:t>would mark it as a negative gain</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a:t>
            </a:r>
            <a:endParaRPr/>
          </a:p>
        </p:txBody>
      </p:sp>
      <p:sp>
        <p:nvSpPr>
          <p:cNvPr id="98" name="Google Shape;9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One step </a:t>
            </a:r>
            <a:r>
              <a:rPr b="1" lang="en">
                <a:solidFill>
                  <a:schemeClr val="dk1"/>
                </a:solidFill>
              </a:rPr>
              <a:t>look forward</a:t>
            </a:r>
            <a:r>
              <a:rPr lang="en">
                <a:solidFill>
                  <a:schemeClr val="dk1"/>
                </a:solidFill>
              </a:rPr>
              <a:t>:</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Current Game State</a:t>
            </a:r>
            <a:r>
              <a:rPr lang="en">
                <a:solidFill>
                  <a:schemeClr val="dk1"/>
                </a:solidFill>
              </a:rPr>
              <a:t>: </a:t>
            </a:r>
            <a:r>
              <a:rPr lang="en" sz="1400">
                <a:solidFill>
                  <a:schemeClr val="dk1"/>
                </a:solidFill>
              </a:rPr>
              <a:t>Suppose we have a 6x7 game board were player one already has drop his piece into any of the seven columns, and now is the agents turn to make a move. Then the agent can drop his piece into any of the seven columns where there is still space available and each column represents a possible move.</a:t>
            </a:r>
            <a:endParaRPr sz="1400">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Expanding the Game Tree</a:t>
            </a:r>
            <a:r>
              <a:rPr lang="en">
                <a:solidFill>
                  <a:schemeClr val="dk1"/>
                </a:solidFill>
              </a:rPr>
              <a:t>: </a:t>
            </a:r>
            <a:r>
              <a:rPr lang="en" sz="1400">
                <a:solidFill>
                  <a:schemeClr val="dk1"/>
                </a:solidFill>
              </a:rPr>
              <a:t>The algorithm creates a tree with seven child nodes, each representing the potential game state from dropping a piece into one of the seven columns. These nodes are connected to the current game state node by edges representing the respective moves. </a:t>
            </a:r>
            <a:endParaRPr sz="1400">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Choosing the Best Move</a:t>
            </a:r>
            <a:r>
              <a:rPr lang="en">
                <a:solidFill>
                  <a:schemeClr val="dk1"/>
                </a:solidFill>
              </a:rPr>
              <a:t>: </a:t>
            </a:r>
            <a:r>
              <a:rPr lang="en" sz="1400">
                <a:solidFill>
                  <a:schemeClr val="dk1"/>
                </a:solidFill>
              </a:rPr>
              <a:t>For each of the seven potential game states, we consider what the resulting game board would look like then we</a:t>
            </a:r>
            <a:r>
              <a:rPr lang="en">
                <a:solidFill>
                  <a:schemeClr val="dk1"/>
                </a:solidFill>
              </a:rPr>
              <a:t> analyze the potential outcome base on the heuristic function the agent chooses the move that has the highest gain.</a:t>
            </a:r>
            <a:endParaRPr sz="1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